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notesSlides/notesSlide6.xml" ContentType="application/vnd.openxmlformats-officedocument.presentationml.notesSlide+xml"/>
  <Override PartName="/ppt/ink/ink5.xml" ContentType="application/inkml+xml"/>
  <Override PartName="/ppt/notesSlides/notesSlide7.xml" ContentType="application/vnd.openxmlformats-officedocument.presentationml.notesSlide+xml"/>
  <Override PartName="/ppt/ink/ink6.xml" ContentType="application/inkml+xml"/>
  <Override PartName="/ppt/notesSlides/notesSlide8.xml" ContentType="application/vnd.openxmlformats-officedocument.presentationml.notesSlide+xml"/>
  <Override PartName="/ppt/ink/ink7.xml" ContentType="application/inkml+xml"/>
  <Override PartName="/ppt/notesSlides/notesSlide9.xml" ContentType="application/vnd.openxmlformats-officedocument.presentationml.notesSlide+xml"/>
  <Override PartName="/ppt/ink/ink8.xml" ContentType="application/inkml+xml"/>
  <Override PartName="/ppt/notesSlides/notesSlide10.xml" ContentType="application/vnd.openxmlformats-officedocument.presentationml.notesSlide+xml"/>
  <Override PartName="/ppt/ink/ink9.xml" ContentType="application/inkml+xml"/>
  <Override PartName="/ppt/notesSlides/notesSlide11.xml" ContentType="application/vnd.openxmlformats-officedocument.presentationml.notesSlide+xml"/>
  <Override PartName="/ppt/ink/ink10.xml" ContentType="application/inkml+xml"/>
  <Override PartName="/ppt/notesSlides/notesSlide12.xml" ContentType="application/vnd.openxmlformats-officedocument.presentationml.notesSlide+xml"/>
  <Override PartName="/ppt/ink/ink11.xml" ContentType="application/inkml+xml"/>
  <Override PartName="/ppt/notesSlides/notesSlide13.xml" ContentType="application/vnd.openxmlformats-officedocument.presentationml.notesSlide+xml"/>
  <Override PartName="/ppt/ink/ink12.xml" ContentType="application/inkml+xml"/>
  <Override PartName="/ppt/notesSlides/notesSlide14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notesSlides/notesSlide15.xml" ContentType="application/vnd.openxmlformats-officedocument.presentationml.notesSlide+xml"/>
  <Override PartName="/ppt/ink/ink15.xml" ContentType="application/inkml+xml"/>
  <Override PartName="/ppt/notesSlides/notesSlide16.xml" ContentType="application/vnd.openxmlformats-officedocument.presentationml.notesSlide+xml"/>
  <Override PartName="/ppt/ink/ink16.xml" ContentType="application/inkml+xml"/>
  <Override PartName="/ppt/notesSlides/notesSlide17.xml" ContentType="application/vnd.openxmlformats-officedocument.presentationml.notesSlide+xml"/>
  <Override PartName="/ppt/ink/ink17.xml" ContentType="application/inkml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ink/ink18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sldIdLst>
    <p:sldId id="256" r:id="rId5"/>
    <p:sldId id="263" r:id="rId6"/>
    <p:sldId id="334" r:id="rId7"/>
    <p:sldId id="336" r:id="rId8"/>
    <p:sldId id="337" r:id="rId9"/>
    <p:sldId id="343" r:id="rId10"/>
    <p:sldId id="344" r:id="rId11"/>
    <p:sldId id="338" r:id="rId12"/>
    <p:sldId id="345" r:id="rId13"/>
    <p:sldId id="346" r:id="rId14"/>
    <p:sldId id="339" r:id="rId15"/>
    <p:sldId id="347" r:id="rId16"/>
    <p:sldId id="348" r:id="rId17"/>
    <p:sldId id="314" r:id="rId18"/>
    <p:sldId id="312" r:id="rId19"/>
    <p:sldId id="340" r:id="rId20"/>
    <p:sldId id="349" r:id="rId21"/>
    <p:sldId id="265" r:id="rId22"/>
    <p:sldId id="271" r:id="rId23"/>
    <p:sldId id="352" r:id="rId24"/>
    <p:sldId id="350" r:id="rId25"/>
    <p:sldId id="351" r:id="rId26"/>
    <p:sldId id="322" r:id="rId27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2D4"/>
    <a:srgbClr val="615E61"/>
    <a:srgbClr val="6A87C9"/>
    <a:srgbClr val="002E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7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16790D-D391-4067-8A7C-0EC8AB1CB15D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BE78C28-C289-40AD-AC62-9E7A48BA0D06}">
      <dgm:prSet/>
      <dgm:spPr/>
      <dgm:t>
        <a:bodyPr/>
        <a:lstStyle/>
        <a:p>
          <a:r>
            <a:rPr lang="en-US" dirty="0"/>
            <a:t>The Diocese will keep the original NVB forms and they will be retained for 6 months; then digitized.</a:t>
          </a:r>
        </a:p>
      </dgm:t>
    </dgm:pt>
    <dgm:pt modelId="{442DDD87-5524-4A29-AF9B-C0E390F1CE86}" type="parTrans" cxnId="{A4C8EC70-B566-40BF-9410-6E4CC1B3057F}">
      <dgm:prSet/>
      <dgm:spPr/>
      <dgm:t>
        <a:bodyPr/>
        <a:lstStyle/>
        <a:p>
          <a:endParaRPr lang="en-US"/>
        </a:p>
      </dgm:t>
    </dgm:pt>
    <dgm:pt modelId="{7DCF90B6-99DC-49F2-B9B9-9B8C09AC763E}" type="sibTrans" cxnId="{A4C8EC70-B566-40BF-9410-6E4CC1B3057F}">
      <dgm:prSet/>
      <dgm:spPr/>
      <dgm:t>
        <a:bodyPr/>
        <a:lstStyle/>
        <a:p>
          <a:endParaRPr lang="en-US"/>
        </a:p>
      </dgm:t>
    </dgm:pt>
    <dgm:pt modelId="{4734B9D1-5A4C-46DC-BF5A-104B18CD8A36}">
      <dgm:prSet/>
      <dgm:spPr/>
      <dgm:t>
        <a:bodyPr/>
        <a:lstStyle/>
        <a:p>
          <a:r>
            <a:rPr lang="en-US" dirty="0"/>
            <a:t>ID and address documents will be retained securely by Diocese and no copies to be kept in Parish.</a:t>
          </a:r>
        </a:p>
      </dgm:t>
    </dgm:pt>
    <dgm:pt modelId="{1567F2E7-7B27-45DC-88E1-F4FE593B3544}" type="parTrans" cxnId="{FB4ED437-9F6E-488B-8463-380264CD3A61}">
      <dgm:prSet/>
      <dgm:spPr/>
      <dgm:t>
        <a:bodyPr/>
        <a:lstStyle/>
        <a:p>
          <a:endParaRPr lang="en-US"/>
        </a:p>
      </dgm:t>
    </dgm:pt>
    <dgm:pt modelId="{3B89DD2E-4DFE-4B10-AC5E-9D2819D0B552}" type="sibTrans" cxnId="{FB4ED437-9F6E-488B-8463-380264CD3A61}">
      <dgm:prSet/>
      <dgm:spPr/>
      <dgm:t>
        <a:bodyPr/>
        <a:lstStyle/>
        <a:p>
          <a:endParaRPr lang="en-US"/>
        </a:p>
      </dgm:t>
    </dgm:pt>
    <dgm:pt modelId="{99D40717-CB39-4221-9F27-99EFA121B6E5}">
      <dgm:prSet/>
      <dgm:spPr/>
      <dgm:t>
        <a:bodyPr/>
        <a:lstStyle/>
        <a:p>
          <a:r>
            <a:rPr lang="en-US" dirty="0"/>
            <a:t>Parish will not keep any NVB forms or documentation, however they must keep a record of who has been vetted and date of renewal.</a:t>
          </a:r>
        </a:p>
      </dgm:t>
    </dgm:pt>
    <dgm:pt modelId="{9321EE8E-007D-4C53-99BB-7C1FCCA419A7}" type="parTrans" cxnId="{4255A69F-12D3-4F89-A607-B93084E64A53}">
      <dgm:prSet/>
      <dgm:spPr/>
      <dgm:t>
        <a:bodyPr/>
        <a:lstStyle/>
        <a:p>
          <a:endParaRPr lang="en-US"/>
        </a:p>
      </dgm:t>
    </dgm:pt>
    <dgm:pt modelId="{6783ED3D-DEE6-4FA6-AC64-30570AF097EA}" type="sibTrans" cxnId="{4255A69F-12D3-4F89-A607-B93084E64A53}">
      <dgm:prSet/>
      <dgm:spPr/>
      <dgm:t>
        <a:bodyPr/>
        <a:lstStyle/>
        <a:p>
          <a:endParaRPr lang="en-US"/>
        </a:p>
      </dgm:t>
    </dgm:pt>
    <dgm:pt modelId="{EC962B6D-D79F-4C68-A5BB-CC93BF38AD13}">
      <dgm:prSet/>
      <dgm:spPr/>
      <dgm:t>
        <a:bodyPr/>
        <a:lstStyle/>
        <a:p>
          <a:r>
            <a:rPr lang="en-US" dirty="0"/>
            <a:t>No person may begin relevant work without a vetting approval </a:t>
          </a:r>
        </a:p>
      </dgm:t>
    </dgm:pt>
    <dgm:pt modelId="{7262ED8F-3B57-4F5A-808D-3410697818ED}" type="parTrans" cxnId="{A3DA30CB-66DC-43AC-AE4A-76672319B6D9}">
      <dgm:prSet/>
      <dgm:spPr/>
      <dgm:t>
        <a:bodyPr/>
        <a:lstStyle/>
        <a:p>
          <a:endParaRPr lang="en-US"/>
        </a:p>
      </dgm:t>
    </dgm:pt>
    <dgm:pt modelId="{D7DF6158-FEBE-4739-898E-F408D2EED0A8}" type="sibTrans" cxnId="{A3DA30CB-66DC-43AC-AE4A-76672319B6D9}">
      <dgm:prSet/>
      <dgm:spPr/>
      <dgm:t>
        <a:bodyPr/>
        <a:lstStyle/>
        <a:p>
          <a:endParaRPr lang="en-US"/>
        </a:p>
      </dgm:t>
    </dgm:pt>
    <dgm:pt modelId="{F7F317B6-9E0B-4E6F-9A81-A80310D81A39}" type="pres">
      <dgm:prSet presAssocID="{2116790D-D391-4067-8A7C-0EC8AB1CB15D}" presName="diagram" presStyleCnt="0">
        <dgm:presLayoutVars>
          <dgm:dir/>
          <dgm:resizeHandles val="exact"/>
        </dgm:presLayoutVars>
      </dgm:prSet>
      <dgm:spPr/>
    </dgm:pt>
    <dgm:pt modelId="{79E3EB4D-5E38-4E5E-B659-46BC70921072}" type="pres">
      <dgm:prSet presAssocID="{ABE78C28-C289-40AD-AC62-9E7A48BA0D06}" presName="node" presStyleLbl="node1" presStyleIdx="0" presStyleCnt="4">
        <dgm:presLayoutVars>
          <dgm:bulletEnabled val="1"/>
        </dgm:presLayoutVars>
      </dgm:prSet>
      <dgm:spPr/>
    </dgm:pt>
    <dgm:pt modelId="{BD081BE4-EB93-45ED-98C6-38F8D4029CC2}" type="pres">
      <dgm:prSet presAssocID="{7DCF90B6-99DC-49F2-B9B9-9B8C09AC763E}" presName="sibTrans" presStyleCnt="0"/>
      <dgm:spPr/>
    </dgm:pt>
    <dgm:pt modelId="{595E8B8E-5BA2-458E-AB96-D73926E3211C}" type="pres">
      <dgm:prSet presAssocID="{4734B9D1-5A4C-46DC-BF5A-104B18CD8A36}" presName="node" presStyleLbl="node1" presStyleIdx="1" presStyleCnt="4">
        <dgm:presLayoutVars>
          <dgm:bulletEnabled val="1"/>
        </dgm:presLayoutVars>
      </dgm:prSet>
      <dgm:spPr/>
    </dgm:pt>
    <dgm:pt modelId="{2F82CD91-EAA3-4F97-86F8-C5371A4D60C7}" type="pres">
      <dgm:prSet presAssocID="{3B89DD2E-4DFE-4B10-AC5E-9D2819D0B552}" presName="sibTrans" presStyleCnt="0"/>
      <dgm:spPr/>
    </dgm:pt>
    <dgm:pt modelId="{CCA12A43-F6D2-4750-9F99-E0EA2DC2D463}" type="pres">
      <dgm:prSet presAssocID="{99D40717-CB39-4221-9F27-99EFA121B6E5}" presName="node" presStyleLbl="node1" presStyleIdx="2" presStyleCnt="4">
        <dgm:presLayoutVars>
          <dgm:bulletEnabled val="1"/>
        </dgm:presLayoutVars>
      </dgm:prSet>
      <dgm:spPr/>
    </dgm:pt>
    <dgm:pt modelId="{68142BEB-5A00-4AB2-A150-BC5D034BDF95}" type="pres">
      <dgm:prSet presAssocID="{6783ED3D-DEE6-4FA6-AC64-30570AF097EA}" presName="sibTrans" presStyleCnt="0"/>
      <dgm:spPr/>
    </dgm:pt>
    <dgm:pt modelId="{8B481947-4471-4D59-BD12-64076191D798}" type="pres">
      <dgm:prSet presAssocID="{EC962B6D-D79F-4C68-A5BB-CC93BF38AD13}" presName="node" presStyleLbl="node1" presStyleIdx="3" presStyleCnt="4">
        <dgm:presLayoutVars>
          <dgm:bulletEnabled val="1"/>
        </dgm:presLayoutVars>
      </dgm:prSet>
      <dgm:spPr/>
    </dgm:pt>
  </dgm:ptLst>
  <dgm:cxnLst>
    <dgm:cxn modelId="{978E7510-C835-43E0-9516-00B77B454D12}" type="presOf" srcId="{4734B9D1-5A4C-46DC-BF5A-104B18CD8A36}" destId="{595E8B8E-5BA2-458E-AB96-D73926E3211C}" srcOrd="0" destOrd="0" presId="urn:microsoft.com/office/officeart/2005/8/layout/default"/>
    <dgm:cxn modelId="{054DBE33-AAAD-4B34-BDE9-ACDB54DA8697}" type="presOf" srcId="{ABE78C28-C289-40AD-AC62-9E7A48BA0D06}" destId="{79E3EB4D-5E38-4E5E-B659-46BC70921072}" srcOrd="0" destOrd="0" presId="urn:microsoft.com/office/officeart/2005/8/layout/default"/>
    <dgm:cxn modelId="{FB4ED437-9F6E-488B-8463-380264CD3A61}" srcId="{2116790D-D391-4067-8A7C-0EC8AB1CB15D}" destId="{4734B9D1-5A4C-46DC-BF5A-104B18CD8A36}" srcOrd="1" destOrd="0" parTransId="{1567F2E7-7B27-45DC-88E1-F4FE593B3544}" sibTransId="{3B89DD2E-4DFE-4B10-AC5E-9D2819D0B552}"/>
    <dgm:cxn modelId="{A4C8EC70-B566-40BF-9410-6E4CC1B3057F}" srcId="{2116790D-D391-4067-8A7C-0EC8AB1CB15D}" destId="{ABE78C28-C289-40AD-AC62-9E7A48BA0D06}" srcOrd="0" destOrd="0" parTransId="{442DDD87-5524-4A29-AF9B-C0E390F1CE86}" sibTransId="{7DCF90B6-99DC-49F2-B9B9-9B8C09AC763E}"/>
    <dgm:cxn modelId="{4255A69F-12D3-4F89-A607-B93084E64A53}" srcId="{2116790D-D391-4067-8A7C-0EC8AB1CB15D}" destId="{99D40717-CB39-4221-9F27-99EFA121B6E5}" srcOrd="2" destOrd="0" parTransId="{9321EE8E-007D-4C53-99BB-7C1FCCA419A7}" sibTransId="{6783ED3D-DEE6-4FA6-AC64-30570AF097EA}"/>
    <dgm:cxn modelId="{347678B9-A484-429A-B791-B0885573B111}" type="presOf" srcId="{EC962B6D-D79F-4C68-A5BB-CC93BF38AD13}" destId="{8B481947-4471-4D59-BD12-64076191D798}" srcOrd="0" destOrd="0" presId="urn:microsoft.com/office/officeart/2005/8/layout/default"/>
    <dgm:cxn modelId="{A3DA30CB-66DC-43AC-AE4A-76672319B6D9}" srcId="{2116790D-D391-4067-8A7C-0EC8AB1CB15D}" destId="{EC962B6D-D79F-4C68-A5BB-CC93BF38AD13}" srcOrd="3" destOrd="0" parTransId="{7262ED8F-3B57-4F5A-808D-3410697818ED}" sibTransId="{D7DF6158-FEBE-4739-898E-F408D2EED0A8}"/>
    <dgm:cxn modelId="{E437EFCB-C94A-4CAF-9F8F-832E6A2CDCDA}" type="presOf" srcId="{99D40717-CB39-4221-9F27-99EFA121B6E5}" destId="{CCA12A43-F6D2-4750-9F99-E0EA2DC2D463}" srcOrd="0" destOrd="0" presId="urn:microsoft.com/office/officeart/2005/8/layout/default"/>
    <dgm:cxn modelId="{4BD81DEC-0863-4E83-A24C-1E6A5BCD235C}" type="presOf" srcId="{2116790D-D391-4067-8A7C-0EC8AB1CB15D}" destId="{F7F317B6-9E0B-4E6F-9A81-A80310D81A39}" srcOrd="0" destOrd="0" presId="urn:microsoft.com/office/officeart/2005/8/layout/default"/>
    <dgm:cxn modelId="{874E0E3C-F5E5-4D58-A7CC-01A9CCABC62F}" type="presParOf" srcId="{F7F317B6-9E0B-4E6F-9A81-A80310D81A39}" destId="{79E3EB4D-5E38-4E5E-B659-46BC70921072}" srcOrd="0" destOrd="0" presId="urn:microsoft.com/office/officeart/2005/8/layout/default"/>
    <dgm:cxn modelId="{C833AB5C-DE9A-4281-8AB7-08FB8AC91289}" type="presParOf" srcId="{F7F317B6-9E0B-4E6F-9A81-A80310D81A39}" destId="{BD081BE4-EB93-45ED-98C6-38F8D4029CC2}" srcOrd="1" destOrd="0" presId="urn:microsoft.com/office/officeart/2005/8/layout/default"/>
    <dgm:cxn modelId="{806EEBAB-53E4-4F77-A4B2-32385DE50B55}" type="presParOf" srcId="{F7F317B6-9E0B-4E6F-9A81-A80310D81A39}" destId="{595E8B8E-5BA2-458E-AB96-D73926E3211C}" srcOrd="2" destOrd="0" presId="urn:microsoft.com/office/officeart/2005/8/layout/default"/>
    <dgm:cxn modelId="{0A280119-F66A-4CF2-BFB9-8F03FE438A4D}" type="presParOf" srcId="{F7F317B6-9E0B-4E6F-9A81-A80310D81A39}" destId="{2F82CD91-EAA3-4F97-86F8-C5371A4D60C7}" srcOrd="3" destOrd="0" presId="urn:microsoft.com/office/officeart/2005/8/layout/default"/>
    <dgm:cxn modelId="{E161F5C1-B1D7-48E2-B89E-AE066651C6BA}" type="presParOf" srcId="{F7F317B6-9E0B-4E6F-9A81-A80310D81A39}" destId="{CCA12A43-F6D2-4750-9F99-E0EA2DC2D463}" srcOrd="4" destOrd="0" presId="urn:microsoft.com/office/officeart/2005/8/layout/default"/>
    <dgm:cxn modelId="{7778878D-7F2A-404A-8746-146240E79046}" type="presParOf" srcId="{F7F317B6-9E0B-4E6F-9A81-A80310D81A39}" destId="{68142BEB-5A00-4AB2-A150-BC5D034BDF95}" srcOrd="5" destOrd="0" presId="urn:microsoft.com/office/officeart/2005/8/layout/default"/>
    <dgm:cxn modelId="{A5F6C3E4-E251-4F5A-B879-FDE38EC172B7}" type="presParOf" srcId="{F7F317B6-9E0B-4E6F-9A81-A80310D81A39}" destId="{8B481947-4471-4D59-BD12-64076191D79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F57A78-63BA-49AB-A183-C60C513E19E6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7B67006-7675-413B-845A-46350F89A0FD}">
      <dgm:prSet/>
      <dgm:spPr/>
      <dgm:t>
        <a:bodyPr/>
        <a:lstStyle/>
        <a:p>
          <a:r>
            <a:rPr lang="en-US" dirty="0"/>
            <a:t>If vetting subject has no ID that is listed on identity sheet, they must be directed to a Solicitor to obtain a Sworn affidavit of identity. </a:t>
          </a:r>
        </a:p>
      </dgm:t>
    </dgm:pt>
    <dgm:pt modelId="{FF56DDE2-20BF-4311-B333-F3A9EF7D4BAD}" type="parTrans" cxnId="{D95E9CC8-6A80-4A89-83FC-581DF5AE3122}">
      <dgm:prSet/>
      <dgm:spPr/>
      <dgm:t>
        <a:bodyPr/>
        <a:lstStyle/>
        <a:p>
          <a:endParaRPr lang="en-US"/>
        </a:p>
      </dgm:t>
    </dgm:pt>
    <dgm:pt modelId="{53361BCF-AE79-440D-B1C1-C94440BDDAB4}" type="sibTrans" cxnId="{D95E9CC8-6A80-4A89-83FC-581DF5AE3122}">
      <dgm:prSet/>
      <dgm:spPr/>
      <dgm:t>
        <a:bodyPr/>
        <a:lstStyle/>
        <a:p>
          <a:endParaRPr lang="en-US"/>
        </a:p>
      </dgm:t>
    </dgm:pt>
    <dgm:pt modelId="{DF98D4A6-4600-40FB-A78C-1724E4D9D2C5}">
      <dgm:prSet/>
      <dgm:spPr/>
      <dgm:t>
        <a:bodyPr/>
        <a:lstStyle/>
        <a:p>
          <a:r>
            <a:rPr lang="en-US" dirty="0"/>
            <a:t>If their Photographic ID has expired then they will have to renew it, to continue with the vetting process.</a:t>
          </a:r>
        </a:p>
      </dgm:t>
    </dgm:pt>
    <dgm:pt modelId="{C866B87E-E195-4EA9-A5DD-9F0BC2C9FA7C}" type="parTrans" cxnId="{2F1DB5E6-3A6A-4E9C-8992-E7014BC779CC}">
      <dgm:prSet/>
      <dgm:spPr/>
      <dgm:t>
        <a:bodyPr/>
        <a:lstStyle/>
        <a:p>
          <a:endParaRPr lang="en-US"/>
        </a:p>
      </dgm:t>
    </dgm:pt>
    <dgm:pt modelId="{7EF1F058-AD45-4C51-B737-6002EEDCB038}" type="sibTrans" cxnId="{2F1DB5E6-3A6A-4E9C-8992-E7014BC779CC}">
      <dgm:prSet/>
      <dgm:spPr/>
      <dgm:t>
        <a:bodyPr/>
        <a:lstStyle/>
        <a:p>
          <a:endParaRPr lang="en-US"/>
        </a:p>
      </dgm:t>
    </dgm:pt>
    <dgm:pt modelId="{C8B6E945-07E0-44E8-98D5-8C7BC2167668}" type="pres">
      <dgm:prSet presAssocID="{4AF57A78-63BA-49AB-A183-C60C513E19E6}" presName="diagram" presStyleCnt="0">
        <dgm:presLayoutVars>
          <dgm:dir/>
          <dgm:resizeHandles val="exact"/>
        </dgm:presLayoutVars>
      </dgm:prSet>
      <dgm:spPr/>
    </dgm:pt>
    <dgm:pt modelId="{A23F6091-892C-4DA5-A9E6-3750A9F15973}" type="pres">
      <dgm:prSet presAssocID="{67B67006-7675-413B-845A-46350F89A0FD}" presName="node" presStyleLbl="node1" presStyleIdx="0" presStyleCnt="2">
        <dgm:presLayoutVars>
          <dgm:bulletEnabled val="1"/>
        </dgm:presLayoutVars>
      </dgm:prSet>
      <dgm:spPr/>
    </dgm:pt>
    <dgm:pt modelId="{BE5ABED5-E74B-452A-B231-CAA37E901182}" type="pres">
      <dgm:prSet presAssocID="{53361BCF-AE79-440D-B1C1-C94440BDDAB4}" presName="sibTrans" presStyleCnt="0"/>
      <dgm:spPr/>
    </dgm:pt>
    <dgm:pt modelId="{1BC1C08C-160B-43E4-B16A-E2D1B7D61DD3}" type="pres">
      <dgm:prSet presAssocID="{DF98D4A6-4600-40FB-A78C-1724E4D9D2C5}" presName="node" presStyleLbl="node1" presStyleIdx="1" presStyleCnt="2">
        <dgm:presLayoutVars>
          <dgm:bulletEnabled val="1"/>
        </dgm:presLayoutVars>
      </dgm:prSet>
      <dgm:spPr/>
    </dgm:pt>
  </dgm:ptLst>
  <dgm:cxnLst>
    <dgm:cxn modelId="{7390CA33-6C80-40C2-ABDC-7E3B116DD580}" type="presOf" srcId="{4AF57A78-63BA-49AB-A183-C60C513E19E6}" destId="{C8B6E945-07E0-44E8-98D5-8C7BC2167668}" srcOrd="0" destOrd="0" presId="urn:microsoft.com/office/officeart/2005/8/layout/default"/>
    <dgm:cxn modelId="{8F2BCB42-103C-4050-B891-9E9E13EBA800}" type="presOf" srcId="{67B67006-7675-413B-845A-46350F89A0FD}" destId="{A23F6091-892C-4DA5-A9E6-3750A9F15973}" srcOrd="0" destOrd="0" presId="urn:microsoft.com/office/officeart/2005/8/layout/default"/>
    <dgm:cxn modelId="{1A203CA9-3214-4633-9033-A1CD278CB2DD}" type="presOf" srcId="{DF98D4A6-4600-40FB-A78C-1724E4D9D2C5}" destId="{1BC1C08C-160B-43E4-B16A-E2D1B7D61DD3}" srcOrd="0" destOrd="0" presId="urn:microsoft.com/office/officeart/2005/8/layout/default"/>
    <dgm:cxn modelId="{D95E9CC8-6A80-4A89-83FC-581DF5AE3122}" srcId="{4AF57A78-63BA-49AB-A183-C60C513E19E6}" destId="{67B67006-7675-413B-845A-46350F89A0FD}" srcOrd="0" destOrd="0" parTransId="{FF56DDE2-20BF-4311-B333-F3A9EF7D4BAD}" sibTransId="{53361BCF-AE79-440D-B1C1-C94440BDDAB4}"/>
    <dgm:cxn modelId="{2F1DB5E6-3A6A-4E9C-8992-E7014BC779CC}" srcId="{4AF57A78-63BA-49AB-A183-C60C513E19E6}" destId="{DF98D4A6-4600-40FB-A78C-1724E4D9D2C5}" srcOrd="1" destOrd="0" parTransId="{C866B87E-E195-4EA9-A5DD-9F0BC2C9FA7C}" sibTransId="{7EF1F058-AD45-4C51-B737-6002EEDCB038}"/>
    <dgm:cxn modelId="{000048DB-ECD9-4B96-A222-9AF9A60FF48E}" type="presParOf" srcId="{C8B6E945-07E0-44E8-98D5-8C7BC2167668}" destId="{A23F6091-892C-4DA5-A9E6-3750A9F15973}" srcOrd="0" destOrd="0" presId="urn:microsoft.com/office/officeart/2005/8/layout/default"/>
    <dgm:cxn modelId="{12C4C89C-EB68-4A5A-AF05-6F6B37BE9A10}" type="presParOf" srcId="{C8B6E945-07E0-44E8-98D5-8C7BC2167668}" destId="{BE5ABED5-E74B-452A-B231-CAA37E901182}" srcOrd="1" destOrd="0" presId="urn:microsoft.com/office/officeart/2005/8/layout/default"/>
    <dgm:cxn modelId="{96D1075F-3C4C-4F8E-9D47-C9A60C34BF83}" type="presParOf" srcId="{C8B6E945-07E0-44E8-98D5-8C7BC2167668}" destId="{1BC1C08C-160B-43E4-B16A-E2D1B7D61DD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F57A78-63BA-49AB-A183-C60C513E19E6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7B67006-7675-413B-845A-46350F89A0FD}">
      <dgm:prSet/>
      <dgm:spPr/>
      <dgm:t>
        <a:bodyPr/>
        <a:lstStyle/>
        <a:p>
          <a:r>
            <a:rPr lang="en-US" dirty="0"/>
            <a:t>Garda Vetting cannot be completed on mobile phones.  </a:t>
          </a:r>
        </a:p>
      </dgm:t>
    </dgm:pt>
    <dgm:pt modelId="{FF56DDE2-20BF-4311-B333-F3A9EF7D4BAD}" type="parTrans" cxnId="{D95E9CC8-6A80-4A89-83FC-581DF5AE3122}">
      <dgm:prSet/>
      <dgm:spPr/>
      <dgm:t>
        <a:bodyPr/>
        <a:lstStyle/>
        <a:p>
          <a:endParaRPr lang="en-US"/>
        </a:p>
      </dgm:t>
    </dgm:pt>
    <dgm:pt modelId="{53361BCF-AE79-440D-B1C1-C94440BDDAB4}" type="sibTrans" cxnId="{D95E9CC8-6A80-4A89-83FC-581DF5AE3122}">
      <dgm:prSet/>
      <dgm:spPr/>
      <dgm:t>
        <a:bodyPr/>
        <a:lstStyle/>
        <a:p>
          <a:endParaRPr lang="en-US"/>
        </a:p>
      </dgm:t>
    </dgm:pt>
    <dgm:pt modelId="{DF98D4A6-4600-40FB-A78C-1724E4D9D2C5}">
      <dgm:prSet/>
      <dgm:spPr/>
      <dgm:t>
        <a:bodyPr/>
        <a:lstStyle/>
        <a:p>
          <a:r>
            <a:rPr lang="en-US" dirty="0"/>
            <a:t>This new process does not mean ever person has to be re-vetted. Only need to be vetted if vetting is out of date.  </a:t>
          </a:r>
        </a:p>
      </dgm:t>
    </dgm:pt>
    <dgm:pt modelId="{C866B87E-E195-4EA9-A5DD-9F0BC2C9FA7C}" type="parTrans" cxnId="{2F1DB5E6-3A6A-4E9C-8992-E7014BC779CC}">
      <dgm:prSet/>
      <dgm:spPr/>
      <dgm:t>
        <a:bodyPr/>
        <a:lstStyle/>
        <a:p>
          <a:endParaRPr lang="en-US"/>
        </a:p>
      </dgm:t>
    </dgm:pt>
    <dgm:pt modelId="{7EF1F058-AD45-4C51-B737-6002EEDCB038}" type="sibTrans" cxnId="{2F1DB5E6-3A6A-4E9C-8992-E7014BC779CC}">
      <dgm:prSet/>
      <dgm:spPr/>
      <dgm:t>
        <a:bodyPr/>
        <a:lstStyle/>
        <a:p>
          <a:endParaRPr lang="en-US"/>
        </a:p>
      </dgm:t>
    </dgm:pt>
    <dgm:pt modelId="{C8B6E945-07E0-44E8-98D5-8C7BC2167668}" type="pres">
      <dgm:prSet presAssocID="{4AF57A78-63BA-49AB-A183-C60C513E19E6}" presName="diagram" presStyleCnt="0">
        <dgm:presLayoutVars>
          <dgm:dir/>
          <dgm:resizeHandles val="exact"/>
        </dgm:presLayoutVars>
      </dgm:prSet>
      <dgm:spPr/>
    </dgm:pt>
    <dgm:pt modelId="{A23F6091-892C-4DA5-A9E6-3750A9F15973}" type="pres">
      <dgm:prSet presAssocID="{67B67006-7675-413B-845A-46350F89A0FD}" presName="node" presStyleLbl="node1" presStyleIdx="0" presStyleCnt="2">
        <dgm:presLayoutVars>
          <dgm:bulletEnabled val="1"/>
        </dgm:presLayoutVars>
      </dgm:prSet>
      <dgm:spPr/>
    </dgm:pt>
    <dgm:pt modelId="{BE5ABED5-E74B-452A-B231-CAA37E901182}" type="pres">
      <dgm:prSet presAssocID="{53361BCF-AE79-440D-B1C1-C94440BDDAB4}" presName="sibTrans" presStyleCnt="0"/>
      <dgm:spPr/>
    </dgm:pt>
    <dgm:pt modelId="{1BC1C08C-160B-43E4-B16A-E2D1B7D61DD3}" type="pres">
      <dgm:prSet presAssocID="{DF98D4A6-4600-40FB-A78C-1724E4D9D2C5}" presName="node" presStyleLbl="node1" presStyleIdx="1" presStyleCnt="2">
        <dgm:presLayoutVars>
          <dgm:bulletEnabled val="1"/>
        </dgm:presLayoutVars>
      </dgm:prSet>
      <dgm:spPr/>
    </dgm:pt>
  </dgm:ptLst>
  <dgm:cxnLst>
    <dgm:cxn modelId="{7390CA33-6C80-40C2-ABDC-7E3B116DD580}" type="presOf" srcId="{4AF57A78-63BA-49AB-A183-C60C513E19E6}" destId="{C8B6E945-07E0-44E8-98D5-8C7BC2167668}" srcOrd="0" destOrd="0" presId="urn:microsoft.com/office/officeart/2005/8/layout/default"/>
    <dgm:cxn modelId="{8F2BCB42-103C-4050-B891-9E9E13EBA800}" type="presOf" srcId="{67B67006-7675-413B-845A-46350F89A0FD}" destId="{A23F6091-892C-4DA5-A9E6-3750A9F15973}" srcOrd="0" destOrd="0" presId="urn:microsoft.com/office/officeart/2005/8/layout/default"/>
    <dgm:cxn modelId="{1A203CA9-3214-4633-9033-A1CD278CB2DD}" type="presOf" srcId="{DF98D4A6-4600-40FB-A78C-1724E4D9D2C5}" destId="{1BC1C08C-160B-43E4-B16A-E2D1B7D61DD3}" srcOrd="0" destOrd="0" presId="urn:microsoft.com/office/officeart/2005/8/layout/default"/>
    <dgm:cxn modelId="{D95E9CC8-6A80-4A89-83FC-581DF5AE3122}" srcId="{4AF57A78-63BA-49AB-A183-C60C513E19E6}" destId="{67B67006-7675-413B-845A-46350F89A0FD}" srcOrd="0" destOrd="0" parTransId="{FF56DDE2-20BF-4311-B333-F3A9EF7D4BAD}" sibTransId="{53361BCF-AE79-440D-B1C1-C94440BDDAB4}"/>
    <dgm:cxn modelId="{2F1DB5E6-3A6A-4E9C-8992-E7014BC779CC}" srcId="{4AF57A78-63BA-49AB-A183-C60C513E19E6}" destId="{DF98D4A6-4600-40FB-A78C-1724E4D9D2C5}" srcOrd="1" destOrd="0" parTransId="{C866B87E-E195-4EA9-A5DD-9F0BC2C9FA7C}" sibTransId="{7EF1F058-AD45-4C51-B737-6002EEDCB038}"/>
    <dgm:cxn modelId="{000048DB-ECD9-4B96-A222-9AF9A60FF48E}" type="presParOf" srcId="{C8B6E945-07E0-44E8-98D5-8C7BC2167668}" destId="{A23F6091-892C-4DA5-A9E6-3750A9F15973}" srcOrd="0" destOrd="0" presId="urn:microsoft.com/office/officeart/2005/8/layout/default"/>
    <dgm:cxn modelId="{12C4C89C-EB68-4A5A-AF05-6F6B37BE9A10}" type="presParOf" srcId="{C8B6E945-07E0-44E8-98D5-8C7BC2167668}" destId="{BE5ABED5-E74B-452A-B231-CAA37E901182}" srcOrd="1" destOrd="0" presId="urn:microsoft.com/office/officeart/2005/8/layout/default"/>
    <dgm:cxn modelId="{96D1075F-3C4C-4F8E-9D47-C9A60C34BF83}" type="presParOf" srcId="{C8B6E945-07E0-44E8-98D5-8C7BC2167668}" destId="{1BC1C08C-160B-43E4-B16A-E2D1B7D61DD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3EB4D-5E38-4E5E-B659-46BC70921072}">
      <dsp:nvSpPr>
        <dsp:cNvPr id="0" name=""/>
        <dsp:cNvSpPr/>
      </dsp:nvSpPr>
      <dsp:spPr>
        <a:xfrm>
          <a:off x="165818" y="2642"/>
          <a:ext cx="3869791" cy="23218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Diocese will keep the original NVB forms and they will be retained for 6 months; then digitized.</a:t>
          </a:r>
        </a:p>
      </dsp:txBody>
      <dsp:txXfrm>
        <a:off x="165818" y="2642"/>
        <a:ext cx="3869791" cy="2321875"/>
      </dsp:txXfrm>
    </dsp:sp>
    <dsp:sp modelId="{595E8B8E-5BA2-458E-AB96-D73926E3211C}">
      <dsp:nvSpPr>
        <dsp:cNvPr id="0" name=""/>
        <dsp:cNvSpPr/>
      </dsp:nvSpPr>
      <dsp:spPr>
        <a:xfrm>
          <a:off x="4422589" y="2642"/>
          <a:ext cx="3869791" cy="2321875"/>
        </a:xfrm>
        <a:prstGeom prst="rect">
          <a:avLst/>
        </a:prstGeom>
        <a:solidFill>
          <a:schemeClr val="accent3">
            <a:hueOff val="1372388"/>
            <a:satOff val="8237"/>
            <a:lumOff val="627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ID and address documents will be retained securely by Diocese and no copies to be kept in Parish.</a:t>
          </a:r>
        </a:p>
      </dsp:txBody>
      <dsp:txXfrm>
        <a:off x="4422589" y="2642"/>
        <a:ext cx="3869791" cy="2321875"/>
      </dsp:txXfrm>
    </dsp:sp>
    <dsp:sp modelId="{CCA12A43-F6D2-4750-9F99-E0EA2DC2D463}">
      <dsp:nvSpPr>
        <dsp:cNvPr id="0" name=""/>
        <dsp:cNvSpPr/>
      </dsp:nvSpPr>
      <dsp:spPr>
        <a:xfrm>
          <a:off x="165818" y="2711497"/>
          <a:ext cx="3869791" cy="2321875"/>
        </a:xfrm>
        <a:prstGeom prst="rect">
          <a:avLst/>
        </a:prstGeom>
        <a:solidFill>
          <a:schemeClr val="accent3">
            <a:hueOff val="2744775"/>
            <a:satOff val="16475"/>
            <a:lumOff val="1255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Parish will not keep any NVB forms or documentation, however they must keep a record of who has been vetted and date of renewal.</a:t>
          </a:r>
        </a:p>
      </dsp:txBody>
      <dsp:txXfrm>
        <a:off x="165818" y="2711497"/>
        <a:ext cx="3869791" cy="2321875"/>
      </dsp:txXfrm>
    </dsp:sp>
    <dsp:sp modelId="{8B481947-4471-4D59-BD12-64076191D798}">
      <dsp:nvSpPr>
        <dsp:cNvPr id="0" name=""/>
        <dsp:cNvSpPr/>
      </dsp:nvSpPr>
      <dsp:spPr>
        <a:xfrm>
          <a:off x="4422589" y="2711497"/>
          <a:ext cx="3869791" cy="2321875"/>
        </a:xfrm>
        <a:prstGeom prst="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No person may begin relevant work without a vetting approval </a:t>
          </a:r>
        </a:p>
      </dsp:txBody>
      <dsp:txXfrm>
        <a:off x="4422589" y="2711497"/>
        <a:ext cx="3869791" cy="23218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F6091-892C-4DA5-A9E6-3750A9F15973}">
      <dsp:nvSpPr>
        <dsp:cNvPr id="0" name=""/>
        <dsp:cNvSpPr/>
      </dsp:nvSpPr>
      <dsp:spPr>
        <a:xfrm>
          <a:off x="1223" y="1086885"/>
          <a:ext cx="4770406" cy="28622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If vetting subject has no ID that is listed on identity sheet, they must be directed to a Solicitor to obtain a Sworn affidavit of identity. </a:t>
          </a:r>
        </a:p>
      </dsp:txBody>
      <dsp:txXfrm>
        <a:off x="1223" y="1086885"/>
        <a:ext cx="4770406" cy="2862243"/>
      </dsp:txXfrm>
    </dsp:sp>
    <dsp:sp modelId="{1BC1C08C-160B-43E4-B16A-E2D1B7D61DD3}">
      <dsp:nvSpPr>
        <dsp:cNvPr id="0" name=""/>
        <dsp:cNvSpPr/>
      </dsp:nvSpPr>
      <dsp:spPr>
        <a:xfrm>
          <a:off x="5248670" y="1086885"/>
          <a:ext cx="4770406" cy="2862243"/>
        </a:xfrm>
        <a:prstGeom prst="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If their Photographic ID has expired then they will have to renew it, to continue with the vetting process.</a:t>
          </a:r>
        </a:p>
      </dsp:txBody>
      <dsp:txXfrm>
        <a:off x="5248670" y="1086885"/>
        <a:ext cx="4770406" cy="28622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F6091-892C-4DA5-A9E6-3750A9F15973}">
      <dsp:nvSpPr>
        <dsp:cNvPr id="0" name=""/>
        <dsp:cNvSpPr/>
      </dsp:nvSpPr>
      <dsp:spPr>
        <a:xfrm>
          <a:off x="1223" y="1086885"/>
          <a:ext cx="4770406" cy="28622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Garda Vetting cannot be completed on mobile phones.  </a:t>
          </a:r>
        </a:p>
      </dsp:txBody>
      <dsp:txXfrm>
        <a:off x="1223" y="1086885"/>
        <a:ext cx="4770406" cy="2862243"/>
      </dsp:txXfrm>
    </dsp:sp>
    <dsp:sp modelId="{1BC1C08C-160B-43E4-B16A-E2D1B7D61DD3}">
      <dsp:nvSpPr>
        <dsp:cNvPr id="0" name=""/>
        <dsp:cNvSpPr/>
      </dsp:nvSpPr>
      <dsp:spPr>
        <a:xfrm>
          <a:off x="5248670" y="1086885"/>
          <a:ext cx="4770406" cy="2862243"/>
        </a:xfrm>
        <a:prstGeom prst="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This new process does not mean ever person has to be re-vetted. Only need to be vetted if vetting is out of date.  </a:t>
          </a:r>
        </a:p>
      </dsp:txBody>
      <dsp:txXfrm>
        <a:off x="5248670" y="1086885"/>
        <a:ext cx="4770406" cy="2862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05T15:02:08.7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21D32-BB34-4739-BDC0-899386FE6D66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054EC-4FC4-4ECD-AAFB-F89217B4CEB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0608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I have renamed it as the required training piece and included using their language as per GV Form </a:t>
            </a:r>
            <a:r>
              <a:rPr lang="en-IE" dirty="0" err="1"/>
              <a:t>i.e</a:t>
            </a:r>
            <a:r>
              <a:rPr lang="en-IE" dirty="0"/>
              <a:t> Validator and Affiliate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102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98803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90487-FA14-8A6A-C640-1845B1B10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FD91A0-8E9D-99CE-BD21-886446272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695A11-6AB7-E80D-5AA6-747A39485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58465-9E50-5967-96D5-5C661C7EE2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3799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BCE28-5427-5B3D-9600-09C4ADBCB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10C7DB-FE1D-8A9E-88D9-8B7F35F18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A169E7-0B65-8DF9-DF32-2EE1A6F90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66F82-EFF2-670A-A22E-EB10E5C653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66612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857B6-B118-A446-ED76-49F7D10DB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3DBDD-54E1-A840-1717-2931BC1EF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79CA0B-5286-F79D-B5DD-C2C231705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01863-9229-7FC2-E734-8CE051701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8523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803A7-272B-268A-2CC3-5889FD8EC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857CC-BEF9-7CE1-4F64-92E15AA52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FF359C-6F22-B577-9D8C-2690E64560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E0C58-CE23-B205-D5EA-23A951501E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6236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14C43-521F-5134-BACF-5059A66E8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219BC8-1EF5-A0D1-B2BB-C1061FE1D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1A2FD7-F40B-EAD4-1941-A94A3D15A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7128F-A684-543A-2F6A-B763C11E01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03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3734D-F1FA-20DA-40EA-5D51AB5C2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A867B7-6E3D-23C4-4E79-544039CBB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F4BCE7-DDF8-0D28-36A2-832DF9A6C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A5846F-45FA-F621-1C10-170382902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438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3C1B5-26ED-8A38-745B-F683B408A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F8E510-9D93-F3AF-3DA2-82ACD5AD8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05C946-580B-8066-C817-24680BB22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C5B6E-A935-E1F7-2CFC-67631904D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15662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51DC7-EF51-2184-C2BC-D69B7EE9D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C4EF83-7AF3-EF5A-56C3-E04C86F44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668BCB-F865-E8AA-7CC2-8CE188D858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23284-4CBE-9182-860E-2D59C8943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7775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DA2BA-0CC5-579B-908A-14C6F885E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AB9FE3-5D33-AF00-1DEA-2A78E4FBF4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E0633-B7A1-C5B0-455F-F80EF70FF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AA6C7-4931-DB35-5B0C-68D2DB8AD3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97108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FB33A-A1D9-9DB3-94D6-0B028570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2CF93C-3E7C-057F-655E-99EE33593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802E1-8C8D-91EC-6740-B9AF7A0FB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73553-7A8C-EDD2-1B71-3D706AA2F7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33083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E005E-743E-6B25-5788-F7D5D41F2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5DE0AB-B324-E13C-12E4-36528F040B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76B547-E9B7-FCDB-80AC-B3F1EFE55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DFD84-5946-DE90-6D79-485D22659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6582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Email request was omitted from this slide which I have not inserted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2619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BC64E-6CBA-446D-8C45-8C54C7675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756C8F-E627-BD82-A45E-670D3865F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4DEF1-D675-2BA9-1FAB-C06CFF65F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DAE35-4F86-DAA0-F639-FF1176705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3596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D1B2B-DD86-D339-F7A3-2BD849244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57BB3F-B4B5-113C-B05A-0845A4B10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9A9ED-8CC2-41E7-94B7-A1C1F7ECC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our legal responsibilities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663CC-BDC9-C5C2-F088-49F8C7AD0A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2365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the key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6546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 to explain wet signature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0358A-778C-40AE-AD46-932D27DD6227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5535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78C47-0A27-D550-F76B-DC000577A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1553F1-88F8-610E-E0BD-B1B3E38AD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22262E-D3C1-1CBF-645F-A00AD1E507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Highlighted the key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E0548-8013-9383-2555-4180C11E29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92388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054EC-4FC4-4ECD-AAFB-F89217B4CEB2}" type="slidenum">
              <a:rPr lang="en-IE" smtClean="0"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271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449F-89F4-97B3-8F94-8363A3517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04C069-3015-16D7-DA79-C624EE790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50FC1-D96C-2C18-A596-88A320A8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0B307-EC78-C2C0-C11B-D63541DA5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BAC59-44E2-BD71-F113-67F765BDE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968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F85AB-55E3-D116-B5EE-44CBB6C7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63A91-9971-4075-1A44-FECA4067F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19719-7B43-4C1F-EEDB-63153776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82EF6-2E4D-EFE3-7880-18E1AA755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7F4C4-617D-7BCF-CBE1-6BDD436B4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3348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F197-F68C-8EA1-EE4E-5F969435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4CA02-61A9-F120-1A88-BAD2A96FE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7A116-96B9-964E-84EE-91B2603D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8CD6E-CFA1-EF66-6CDA-FC21AB2C1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568B6-3431-76C7-4FB6-7F45689CB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34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DC721-AE87-2268-0CB2-BCDAD1B4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C5900-EE60-D4D7-6A9B-4515C35B3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9852C-3E1A-303D-1CED-4B10456E0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D9A89-A78F-A47D-3F76-43BD95BAE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EFCFB-C0BA-2B4B-1C18-996E34269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59B7E-44C3-B8BC-04F0-B36F208CD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27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68979-D19B-C3F7-4412-B8101D48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54576-8D52-4A08-73B5-B3837B22B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96D09D-3AAC-A32E-EA9A-BB5BCDE7B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1F0DAE-E4A6-A2DC-3DF6-6E39EDFF97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A78092-5A89-EF02-E6D5-619C3E05AF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E12C8-F62C-3597-0A14-11B28F058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28CF85-6F16-3205-9012-809A2948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F00FE5-7DE4-A9A7-6130-ED27648B2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3691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59E02-65C2-253C-86C7-1B284EEAF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0719C-8E60-3504-593D-7995927F4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853AE-20C7-2E01-F819-339A2FFA7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4890E2-5344-E030-FBB3-CEEF48BF8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69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EF56F3-9F2F-EE23-0801-07AECBB09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56CAC8-B816-1EB3-35E3-6310BC2F0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EC1BA-AA78-03B8-405F-58709CAD7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00096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3F8E8-D520-7836-350B-9AB21673F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B88C4-ECA4-D0F0-93F6-278CB236F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69959-F6A6-3ECD-286B-A0E520062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97FBA-0E4A-7AA7-5E03-C7C1EFAD5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13E55D-2134-9CAC-1E90-B84C6B05E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BC8F2-3871-EE22-B6EC-9BE29C840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8557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14598-E39E-E466-C81B-A44454E20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3A31AE-FC1D-12C0-24EB-CF9D48985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43FB0-4DF3-55C5-763C-74DA84FC3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7B333-2318-DA86-7264-BAA8864F9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30B5D6-92C4-E538-6CD7-3C7EE5761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9DA20-C759-EC1D-57D4-E4D21C86E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0971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FAB9A-33B9-122E-C3CD-A2F2F3623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A0339C-2E28-74BA-00BE-F0BE69CC8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3D58D-9045-D97C-1806-4327BB6F0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7795C-AAA4-383B-D928-77F4F63D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D737F-026A-71AA-3CAC-C753D7B6A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9616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81AC21-C579-A479-157A-580B14BBE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D1300-F4CF-2C67-645D-9A7339BC66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16FDA-75D2-F5AE-8705-125116E06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2BD6C-323B-D784-DDD2-8411DECE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A4502-5E9C-2229-3607-62EC7CDB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9647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69F9C-C19C-95F5-0F71-A559CEF08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4B50F-D68D-E7BF-C3E5-B57E92235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BBA9F-EE73-B410-504A-B30530FC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5EDB61-8F0D-4A67-B34F-DC8104339B9C}" type="datetimeFigureOut">
              <a:rPr lang="en-IE" smtClean="0"/>
              <a:t>30/09/2025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DACD3-BF18-58CE-011D-E606BB10C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56892-13C3-8242-B017-F32E891EA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5B674F-0DAC-432F-A705-E9A6FFA36E6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199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7" Type="http://schemas.openxmlformats.org/officeDocument/2006/relationships/hyperlink" Target="mailto:admin@dioceseofkerry.or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jacklynmccarthy@dioceseofkerry.org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479E3D3-4227-0B28-30C9-713A6B105F63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8100" y="4117"/>
            <a:ext cx="4533899" cy="45734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E1F222-07A0-B056-F49F-C8B962BA0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8025" y="1639"/>
            <a:ext cx="3299963" cy="388230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05AEC71-4D89-B5AE-5FD2-7D5335EFCD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355656"/>
            <a:ext cx="5600326" cy="1357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717503-6A96-1DD1-C720-3F5815809E4E}"/>
              </a:ext>
            </a:extLst>
          </p:cNvPr>
          <p:cNvSpPr txBox="1"/>
          <p:nvPr/>
        </p:nvSpPr>
        <p:spPr>
          <a:xfrm>
            <a:off x="515528" y="3429000"/>
            <a:ext cx="6517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E" sz="2000" dirty="0"/>
              <a:t>Jacklyn McCarthy</a:t>
            </a:r>
          </a:p>
          <a:p>
            <a:pPr algn="r"/>
            <a:r>
              <a:rPr lang="en-IE" sz="2000" dirty="0"/>
              <a:t>Vetting Liaison Person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36B5B6-3714-71DF-4F9B-04FFE669D7C1}"/>
              </a:ext>
            </a:extLst>
          </p:cNvPr>
          <p:cNvSpPr txBox="1"/>
          <p:nvPr/>
        </p:nvSpPr>
        <p:spPr>
          <a:xfrm>
            <a:off x="9415308" y="4046077"/>
            <a:ext cx="2487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D2D2D4"/>
                </a:highlight>
              </a:rPr>
              <a:t>Date: September 2025</a:t>
            </a:r>
            <a:endParaRPr lang="en-IE" dirty="0">
              <a:highlight>
                <a:srgbClr val="D2D2D4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A451D-7FE1-8711-5B7A-EE3AE8CF608B}"/>
              </a:ext>
            </a:extLst>
          </p:cNvPr>
          <p:cNvSpPr txBox="1"/>
          <p:nvPr/>
        </p:nvSpPr>
        <p:spPr>
          <a:xfrm>
            <a:off x="235974" y="569867"/>
            <a:ext cx="7020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b="1" dirty="0">
                <a:solidFill>
                  <a:srgbClr val="0070C0"/>
                </a:solidFill>
              </a:rPr>
              <a:t>New Garda Vetting Compliance Training for Validators.  </a:t>
            </a:r>
            <a:endParaRPr lang="en-IE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98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B40C2-521B-7A1A-1B00-F441AD1EE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6C81A1-6992-948B-1604-3F1DFA1A9B26}"/>
              </a:ext>
            </a:extLst>
          </p:cNvPr>
          <p:cNvSpPr txBox="1"/>
          <p:nvPr/>
        </p:nvSpPr>
        <p:spPr>
          <a:xfrm>
            <a:off x="335662" y="1267129"/>
            <a:ext cx="11557165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The Liaison Person is the designated gatekeeper under Section 9 of the National Vetting Bureau Act 2012 to 2016.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They ensure that the vetting process is </a:t>
            </a:r>
            <a:r>
              <a:rPr lang="en-US" sz="2400" dirty="0"/>
              <a:t>accountable, auditable, and legally compliant.</a:t>
            </a:r>
            <a:endParaRPr lang="en-IE" sz="2400" dirty="0">
              <a:latin typeface="Cabin" panose="020B08030502020200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Section 13 outlines consent requirements: Name, DOB, address, and declaration tick box must be completed.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Section 7 allows the Bureau to make enquiries to confirm identity.</a:t>
            </a:r>
            <a:endParaRPr lang="en-IE" sz="2400" dirty="0">
              <a:latin typeface="Cabin" panose="020B08030502020200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IE" sz="2400" b="1" dirty="0">
                <a:latin typeface="Cabin" panose="020B0803050202020004" pitchFamily="34" charset="0"/>
              </a:rPr>
              <a:t>What’s new?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New vetting application forms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European criminal record checks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Notification of completed vetting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2400" dirty="0"/>
          </a:p>
          <a:p>
            <a:pPr algn="just"/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B06D7A-5FF4-2E38-47AD-3145CF5E87FB}"/>
              </a:ext>
            </a:extLst>
          </p:cNvPr>
          <p:cNvSpPr txBox="1"/>
          <p:nvPr/>
        </p:nvSpPr>
        <p:spPr>
          <a:xfrm>
            <a:off x="6290121" y="233210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28A789-CA70-591B-C541-D04FA36F3198}"/>
              </a:ext>
            </a:extLst>
          </p:cNvPr>
          <p:cNvSpPr txBox="1"/>
          <p:nvPr/>
        </p:nvSpPr>
        <p:spPr>
          <a:xfrm>
            <a:off x="335662" y="146032"/>
            <a:ext cx="405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IE" b="1" dirty="0">
                <a:solidFill>
                  <a:srgbClr val="D2D2D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Garda Vetting Information Briefing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14788C-3413-230E-6A53-465F43FAF2AB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BDD52E4-7F9F-926D-D89A-496BCE89E80B}"/>
              </a:ext>
            </a:extLst>
          </p:cNvPr>
          <p:cNvSpPr txBox="1"/>
          <p:nvPr/>
        </p:nvSpPr>
        <p:spPr>
          <a:xfrm>
            <a:off x="299173" y="481779"/>
            <a:ext cx="11444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E53"/>
                </a:solidFill>
                <a:latin typeface="Cabin" panose="020B0803050202020004" pitchFamily="34" charset="0"/>
              </a:rPr>
              <a:t>Legal framework and new vetting procedures</a:t>
            </a:r>
            <a:endParaRPr lang="en-IE" sz="4000" b="1" dirty="0">
              <a:solidFill>
                <a:srgbClr val="002E53"/>
              </a:solidFill>
              <a:latin typeface="Cabin" panose="020B08030502020200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6447F5-7BC6-F97C-1C41-3DCD29F15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9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2F601-2FB1-8F6F-30C7-6159610EC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1A68DD6-1782-F9FD-29D1-6DA926305B49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C41E73B6-B71C-4D68-956A-D79791CFB990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AE197F-4A55-3D5B-D775-F3986CD5F52C}"/>
              </a:ext>
            </a:extLst>
          </p:cNvPr>
          <p:cNvSpPr txBox="1"/>
          <p:nvPr/>
        </p:nvSpPr>
        <p:spPr>
          <a:xfrm>
            <a:off x="335662" y="146032"/>
            <a:ext cx="405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IE" b="1" dirty="0">
                <a:solidFill>
                  <a:srgbClr val="D2D2D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Garda Vetting Information Briefing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B44DA62-9B3D-D1C5-8CEA-CC5D8CCD3479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CFDB276-E0EE-8A5E-D7F3-DA4E193C2280}"/>
              </a:ext>
            </a:extLst>
          </p:cNvPr>
          <p:cNvSpPr txBox="1"/>
          <p:nvPr/>
        </p:nvSpPr>
        <p:spPr>
          <a:xfrm>
            <a:off x="335662" y="695714"/>
            <a:ext cx="11444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E53"/>
                </a:solidFill>
                <a:latin typeface="Cabin" panose="020B0803050202020004" pitchFamily="34" charset="0"/>
              </a:rPr>
              <a:t>New Garda Vetting Application Form </a:t>
            </a:r>
            <a:endParaRPr lang="en-IE" sz="4800" b="1" dirty="0">
              <a:solidFill>
                <a:srgbClr val="002E53"/>
              </a:solidFill>
              <a:latin typeface="Cabin" panose="020B08030502020200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7A2532-CCF6-520F-24E2-0B6281B0F57D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FF4E15D8-A718-327C-98C9-7575D9A75D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934EDD-F27C-82A8-1C52-A7E0A6687DD4}"/>
              </a:ext>
            </a:extLst>
          </p:cNvPr>
          <p:cNvSpPr txBox="1"/>
          <p:nvPr/>
        </p:nvSpPr>
        <p:spPr>
          <a:xfrm>
            <a:off x="455415" y="1591395"/>
            <a:ext cx="1155716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Vetting application form is a legal document. 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In Diocesan Office we can no longer amend / write on forms.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Requirement to complete forms fully and ensure information is correct before sending. 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Forms with missing / incorrect information will have to be sent back to the parish. 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Changes to what ID documents will be accepted. 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New Validator page. </a:t>
            </a:r>
          </a:p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400" dirty="0">
                <a:latin typeface="Cabin" panose="020B0803050202020004" pitchFamily="34" charset="0"/>
              </a:rPr>
              <a:t>Do not bulk print forms.  </a:t>
            </a:r>
          </a:p>
          <a:p>
            <a:pPr algn="just"/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072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3684A-1349-7308-C0AF-68D3CAFCF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E249827-CE98-4A12-CA16-F7A88519FA5A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FFA0B497-4C06-C511-212C-9197CC42D0EE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5AC18A4-BE33-B0B2-122F-54A1389B84E0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811EAC2-F79C-0786-AC92-30E1C1E30821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012A236F-7B07-6850-A4A0-5B5A4CD11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pic>
        <p:nvPicPr>
          <p:cNvPr id="5" name="Picture 4" descr="A close-up of a ballot&#10;&#10;AI-generated content may be incorrect.">
            <a:extLst>
              <a:ext uri="{FF2B5EF4-FFF2-40B4-BE49-F238E27FC236}">
                <a16:creationId xmlns:a16="http://schemas.microsoft.com/office/drawing/2014/main" id="{01391233-E649-312B-2052-ADFBEE5A7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158" y="0"/>
            <a:ext cx="484968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BBE2B7-471D-4BC7-6D98-16AA2E23738F}"/>
              </a:ext>
            </a:extLst>
          </p:cNvPr>
          <p:cNvSpPr txBox="1"/>
          <p:nvPr/>
        </p:nvSpPr>
        <p:spPr>
          <a:xfrm>
            <a:off x="9123903" y="1386673"/>
            <a:ext cx="295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Page 1: NVB instructions  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1379346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524D8-C97E-C6A1-45A6-3EF2F1928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55205EE-3856-6EAD-ACE1-5039971407B0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64C3F29-4488-E40E-3989-6E1E07770E2A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917F1E9-E670-F1B7-EE7D-54FFA9A3671C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2807A3-F10E-A868-57EA-79FADFB268C3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FC6F3BF2-23CD-6230-CF0A-B3EABECD2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pic>
        <p:nvPicPr>
          <p:cNvPr id="6" name="Picture 5" descr="A black and white form with squares&#10;&#10;AI-generated content may be incorrect.">
            <a:extLst>
              <a:ext uri="{FF2B5EF4-FFF2-40B4-BE49-F238E27FC236}">
                <a16:creationId xmlns:a16="http://schemas.microsoft.com/office/drawing/2014/main" id="{EBD5EE03-0B59-21DE-EE05-6B6C06154E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158" y="0"/>
            <a:ext cx="484968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23900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603E-D59E-4690-8359-A5CF13D99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5E491CF-255B-E4C9-2A79-F324795CBCB5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DA44A7C-BBA4-17B1-FC83-9706353E8CEF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5F8B3E3-EC14-0CC1-FDF9-082B0E06B9E9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8E8B85C-4172-A206-6B15-534335432F14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9324E4B8-3128-DF94-4CDF-E79235A87C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0808C7-580D-5405-B84B-35B8CD7D802A}"/>
              </a:ext>
            </a:extLst>
          </p:cNvPr>
          <p:cNvSpPr txBox="1"/>
          <p:nvPr/>
        </p:nvSpPr>
        <p:spPr>
          <a:xfrm>
            <a:off x="8802357" y="1386673"/>
            <a:ext cx="33059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Page 2: Applicants details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Valid readable email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Role must be filled 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address must match the address on proof of address document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Tick consent box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Signature and date of applicant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A black and white form with black text&#10;&#10;AI-generated content may be incorrect.">
            <a:extLst>
              <a:ext uri="{FF2B5EF4-FFF2-40B4-BE49-F238E27FC236}">
                <a16:creationId xmlns:a16="http://schemas.microsoft.com/office/drawing/2014/main" id="{80C739C6-428C-6B8A-312F-01720F3F40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1" y="0"/>
            <a:ext cx="8513143" cy="679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16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4A27F-D258-081D-E8EB-6CE117D5D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2DF41A6-CDF9-5CE0-E549-9B6E73A19F21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CB17EF82-C337-C135-9001-220561A01FFE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201ED6B-0481-5E21-EADC-D7CB45DF02E5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163DBE-32BC-2D30-4365-765A77CB1611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00F191DB-4D86-7746-F195-B5622852AC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3A0E5C-CE1B-BF38-11AD-CF37BA5F3589}"/>
              </a:ext>
            </a:extLst>
          </p:cNvPr>
          <p:cNvSpPr txBox="1"/>
          <p:nvPr/>
        </p:nvSpPr>
        <p:spPr>
          <a:xfrm>
            <a:off x="8886092" y="4937641"/>
            <a:ext cx="33059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Page 2: Applicants details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Tick consent box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Signature and date of applicant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 descr="A black and white document with a box&#10;&#10;AI-generated content may be incorrect.">
            <a:extLst>
              <a:ext uri="{FF2B5EF4-FFF2-40B4-BE49-F238E27FC236}">
                <a16:creationId xmlns:a16="http://schemas.microsoft.com/office/drawing/2014/main" id="{1509E7FA-369D-4998-7CFE-37781689AE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0055"/>
            <a:ext cx="12175197" cy="425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39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8A31-0D1D-762A-DFC1-D9CB41B4C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517A28D-0012-9D91-EEE3-679FD5DAC2E6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E3F641E2-7231-C89F-993B-B78A806ACF64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75F2C2B-AB3C-E15A-D633-82E9C7E8E39D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B26856-F0A8-5C89-5404-D7DCF595627C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72086F1F-7C80-843E-1C64-51F0C682EB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pic>
        <p:nvPicPr>
          <p:cNvPr id="5" name="Picture 4" descr="A close-up of a form&#10;&#10;AI-generated content may be incorrect.">
            <a:extLst>
              <a:ext uri="{FF2B5EF4-FFF2-40B4-BE49-F238E27FC236}">
                <a16:creationId xmlns:a16="http://schemas.microsoft.com/office/drawing/2014/main" id="{2D49F970-9C96-7896-02EA-9319EAC967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158" y="0"/>
            <a:ext cx="484968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9631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5DE19-82E5-F203-0473-5B2F2934C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CC8EBB1-DB8C-C025-AF57-801E4078618C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8058A89A-F5A0-218C-455F-C8B3AAA7A750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7CB883E-A8E0-E597-AC4B-50FC634A2F0B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46D5E28-3954-1D33-C8C4-008179F2F7A6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5B23B8B7-318B-B574-B938-6F20550943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pic>
        <p:nvPicPr>
          <p:cNvPr id="6" name="Picture 5" descr="A close-up of a form&#10;&#10;AI-generated content may be incorrect.">
            <a:extLst>
              <a:ext uri="{FF2B5EF4-FFF2-40B4-BE49-F238E27FC236}">
                <a16:creationId xmlns:a16="http://schemas.microsoft.com/office/drawing/2014/main" id="{6C33C3F4-37B5-536C-4D01-61BC8CDD0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9" y="653674"/>
            <a:ext cx="10675396" cy="473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0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6B51C-77C0-D650-5184-31617D323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47A81E4-3928-B7EA-4E91-861EC106109C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A3C23040-DCF3-0DEB-16C3-C44061C005EC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CEF4896-95DE-CC8C-B086-294A26417E83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1E40C37-C39D-3EC8-F4BB-E813CDBAE624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CF2CB94A-8FC4-EE1C-04ED-7340DC296D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pic>
        <p:nvPicPr>
          <p:cNvPr id="5" name="Picture 4" descr="A close-up of a document&#10;&#10;AI-generated content may be incorrect.">
            <a:extLst>
              <a:ext uri="{FF2B5EF4-FFF2-40B4-BE49-F238E27FC236}">
                <a16:creationId xmlns:a16="http://schemas.microsoft.com/office/drawing/2014/main" id="{20669DD1-5860-2978-27FE-5D4634E024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44" y="0"/>
            <a:ext cx="8163306" cy="6866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242824-6654-97E6-CB02-E3ABA85E81A0}"/>
              </a:ext>
            </a:extLst>
          </p:cNvPr>
          <p:cNvSpPr txBox="1"/>
          <p:nvPr/>
        </p:nvSpPr>
        <p:spPr>
          <a:xfrm>
            <a:off x="8721968" y="1386673"/>
            <a:ext cx="34700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Page 3: Parish details &amp; ID documents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Only the documents listed will be accepted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Name and address on application must match what is provided on the ID doc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 months in date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 backwards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Chairpersons for schools only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PP/Moderator signature &amp;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public service cards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mobile phone bills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48060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AE283-35F3-6272-686A-BD801AD3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780EF2F-69EF-9E64-BA65-88A121D9412D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DC86DDA-2674-79B7-C167-2A00F8908A95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FF2ED59-E614-9EEC-E55F-68B74B125FA5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AF76E1-B5FA-2016-996F-EC6353277684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9EF62253-B30C-389F-8C04-7689F0F5CF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pic>
        <p:nvPicPr>
          <p:cNvPr id="6" name="Picture 5" descr="A close-up of a paper&#10;&#10;AI-generated content may be incorrect.">
            <a:extLst>
              <a:ext uri="{FF2B5EF4-FFF2-40B4-BE49-F238E27FC236}">
                <a16:creationId xmlns:a16="http://schemas.microsoft.com/office/drawing/2014/main" id="{76764C8B-0FA5-EBD2-69EC-5925EF9E2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158" y="0"/>
            <a:ext cx="484968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9DD4A5-5F0A-B158-DC98-FDAFE1A9F0D6}"/>
              </a:ext>
            </a:extLst>
          </p:cNvPr>
          <p:cNvSpPr txBox="1"/>
          <p:nvPr/>
        </p:nvSpPr>
        <p:spPr>
          <a:xfrm>
            <a:off x="8681776" y="1357176"/>
            <a:ext cx="3510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Page 4:Validator </a:t>
            </a:r>
          </a:p>
        </p:txBody>
      </p:sp>
    </p:spTree>
    <p:extLst>
      <p:ext uri="{BB962C8B-B14F-4D97-AF65-F5344CB8AC3E}">
        <p14:creationId xmlns:p14="http://schemas.microsoft.com/office/powerpoint/2010/main" val="1520116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12FF7-8C47-8C13-13AB-978FC8FE4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6CE3F12-1374-E6B0-F07A-FD6D291B610B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F0C67A60-971F-C3DE-B8DB-46EE5318F89B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1824DE8-187E-309E-0751-DBDFC6227324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35EB17D-442A-DAAB-3BD5-869BC44BB851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C6584A3D-BB15-45D5-447A-B11EDE1CA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pic>
        <p:nvPicPr>
          <p:cNvPr id="9" name="Picture 8" descr="A close-up of a document&#10;&#10;AI-generated content may be incorrect.">
            <a:extLst>
              <a:ext uri="{FF2B5EF4-FFF2-40B4-BE49-F238E27FC236}">
                <a16:creationId xmlns:a16="http://schemas.microsoft.com/office/drawing/2014/main" id="{EB796461-A1BE-DCDC-1F4B-7CD608FF8E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" y="17173"/>
            <a:ext cx="7497734" cy="681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32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AE51E-0FAC-7734-4277-C808D4F5E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E609CA2-8FC2-8FED-EB87-13C4F85025B5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22A69609-E232-F03C-793A-C3C99804D426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B434B8D-E183-44D2-46E8-020CD2E9299A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1E874F-5FA3-BEE5-B536-030436C071AB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ED3A0EA3-71D5-47E7-6320-7C57E00D69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C6DF4D-59B3-0223-5FFE-F612558B18E3}"/>
              </a:ext>
            </a:extLst>
          </p:cNvPr>
          <p:cNvSpPr txBox="1"/>
          <p:nvPr/>
        </p:nvSpPr>
        <p:spPr>
          <a:xfrm>
            <a:off x="8681776" y="1357176"/>
            <a:ext cx="3510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Page 4:Validator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Complete by PP/Moderator/Parish personnel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Doc ref no for driver’s </a:t>
            </a:r>
            <a:r>
              <a:rPr lang="en-US" dirty="0" err="1"/>
              <a:t>licence</a:t>
            </a:r>
            <a:r>
              <a:rPr lang="en-US" dirty="0"/>
              <a:t> is 4d 9-digit number </a:t>
            </a:r>
            <a:endParaRPr lang="en-IE" dirty="0"/>
          </a:p>
        </p:txBody>
      </p:sp>
      <p:pic>
        <p:nvPicPr>
          <p:cNvPr id="6" name="Picture 5" descr="A close-up of a form&#10;&#10;AI-generated content may be incorrect.">
            <a:extLst>
              <a:ext uri="{FF2B5EF4-FFF2-40B4-BE49-F238E27FC236}">
                <a16:creationId xmlns:a16="http://schemas.microsoft.com/office/drawing/2014/main" id="{8CC77B15-8691-5CE7-4E25-F791C374BC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272415"/>
            <a:ext cx="8533172" cy="582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39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9359F-B9EC-DD16-4B65-9BEBACB63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5E1F98E-72D0-C02B-16A3-0F3759EF002B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5E1F98E-72D0-C02B-16A3-0F3759EF002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D010563C-3248-566E-7205-D4DC03FF9537}"/>
              </a:ext>
            </a:extLst>
          </p:cNvPr>
          <p:cNvSpPr txBox="1"/>
          <p:nvPr/>
        </p:nvSpPr>
        <p:spPr>
          <a:xfrm>
            <a:off x="355356" y="1898347"/>
            <a:ext cx="1100932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bin" panose="020B0803050202020004"/>
              </a:rPr>
              <a:t>Completed NVB1 Forms must have all of the following:</a:t>
            </a:r>
          </a:p>
          <a:p>
            <a:endParaRPr lang="en-US" sz="1700" b="1" dirty="0">
              <a:latin typeface="Cabin" panose="020B0803050202020004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abin" panose="020B0803050202020004"/>
              </a:rPr>
              <a:t>Name, address, and date of birth must be correctly entered.</a:t>
            </a:r>
            <a:endParaRPr lang="en-IE" sz="2400" dirty="0">
              <a:latin typeface="Cabin" panose="020B0803050202020004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>
                <a:latin typeface="Cabin" panose="020B0803050202020004"/>
              </a:rPr>
              <a:t>Phone contact details and email.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>
                <a:latin typeface="Cabin" panose="020B0803050202020004"/>
              </a:rPr>
              <a:t>Specified relevant role (directly working with children or vulnerable person). </a:t>
            </a:r>
            <a:endParaRPr lang="en-IE" sz="2400" dirty="0">
              <a:latin typeface="Cabin" panose="020B0803050202020004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>
                <a:latin typeface="Cabin" panose="020B0803050202020004"/>
              </a:rPr>
              <a:t>Name of the </a:t>
            </a:r>
            <a:r>
              <a:rPr lang="en-US" sz="2400" dirty="0" err="1">
                <a:latin typeface="Cabin" panose="020B0803050202020004"/>
              </a:rPr>
              <a:t>organisation</a:t>
            </a:r>
            <a:r>
              <a:rPr lang="en-US" sz="2400" dirty="0">
                <a:latin typeface="Cabin" panose="020B0803050202020004"/>
              </a:rPr>
              <a:t> (Diocese / School for Chairperson BOM).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>
                <a:latin typeface="Cabin" panose="020B0803050202020004"/>
              </a:rPr>
              <a:t>Consent box TICKED.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>
                <a:latin typeface="Cabin" panose="020B0803050202020004"/>
              </a:rPr>
              <a:t>Sign and date the form - </a:t>
            </a:r>
            <a:r>
              <a:rPr lang="en-US" sz="2400" b="1" dirty="0">
                <a:latin typeface="Cabin" panose="020B0803050202020004"/>
              </a:rPr>
              <a:t>A handwritten signature (wet ink) is required. 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>
                <a:latin typeface="Cabin" panose="020B0803050202020004"/>
              </a:rPr>
              <a:t>NVB1 Form must be submitted within a six-month period. 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IE" sz="2400" dirty="0">
                <a:latin typeface="Cabin" panose="020B0803050202020004" pitchFamily="34" charset="0"/>
              </a:rPr>
              <a:t>Any documentation in relation to your current address must also be submitted within the required  six-month period.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IE" sz="2400" dirty="0">
                <a:latin typeface="Cabin" panose="020B0803050202020004" pitchFamily="34" charset="0"/>
              </a:rPr>
              <a:t>All four pages and photocopies of ID docs </a:t>
            </a:r>
            <a:r>
              <a:rPr lang="en-IE" sz="2400" b="1" dirty="0">
                <a:latin typeface="Cabin" panose="020B0803050202020004" pitchFamily="34" charset="0"/>
              </a:rPr>
              <a:t>posted</a:t>
            </a:r>
            <a:r>
              <a:rPr lang="en-IE" sz="2400" dirty="0">
                <a:latin typeface="Cabin" panose="020B0803050202020004" pitchFamily="34" charset="0"/>
              </a:rPr>
              <a:t> to Diocesan Office. Scanned copies not accepted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700" dirty="0">
              <a:latin typeface="Cabin" panose="020B08030502020200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4417C4-335B-9096-CDBF-9027D89665A8}"/>
              </a:ext>
            </a:extLst>
          </p:cNvPr>
          <p:cNvSpPr txBox="1"/>
          <p:nvPr/>
        </p:nvSpPr>
        <p:spPr>
          <a:xfrm>
            <a:off x="335662" y="695714"/>
            <a:ext cx="11099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>
                <a:solidFill>
                  <a:srgbClr val="002E53"/>
                </a:solidFill>
                <a:latin typeface="Cabin" panose="020B0803050202020004" pitchFamily="34" charset="0"/>
              </a:rPr>
              <a:t>Validator checklist for NVB1 Form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8D3F44-26FB-B2C2-176E-53B61B194023}"/>
              </a:ext>
            </a:extLst>
          </p:cNvPr>
          <p:cNvSpPr txBox="1"/>
          <p:nvPr/>
        </p:nvSpPr>
        <p:spPr>
          <a:xfrm>
            <a:off x="355357" y="1343103"/>
            <a:ext cx="1805251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z="2650" b="1" dirty="0">
              <a:solidFill>
                <a:srgbClr val="6A87C9"/>
              </a:solidFill>
              <a:latin typeface="Cabin" panose="020B08030502020200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8FC9DF-8728-58D2-56F5-AD7BBBDB6A63}"/>
              </a:ext>
            </a:extLst>
          </p:cNvPr>
          <p:cNvSpPr txBox="1"/>
          <p:nvPr/>
        </p:nvSpPr>
        <p:spPr>
          <a:xfrm>
            <a:off x="344371" y="146032"/>
            <a:ext cx="11525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IE" b="1" dirty="0">
                <a:solidFill>
                  <a:srgbClr val="D2D2D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Garda Vetting Information Briefing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39B345-F62C-9330-2F31-CF24A0C4FE4B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10573900" cy="36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307FF69A-FD89-DD39-AF05-A5BE96B12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8592" y="5752845"/>
            <a:ext cx="3878051" cy="9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48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9359F-B9EC-DD16-4B65-9BEBACB63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5E1F98E-72D0-C02B-16A3-0F3759EF002B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5E1F98E-72D0-C02B-16A3-0F3759EF002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D010563C-3248-566E-7205-D4DC03FF9537}"/>
              </a:ext>
            </a:extLst>
          </p:cNvPr>
          <p:cNvSpPr txBox="1"/>
          <p:nvPr/>
        </p:nvSpPr>
        <p:spPr>
          <a:xfrm>
            <a:off x="465416" y="1654919"/>
            <a:ext cx="11441449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latin typeface="Cabin" panose="020B0803050202020004"/>
              </a:rPr>
              <a:t>The validator must physically see the original documents before submitting copies of same. </a:t>
            </a:r>
          </a:p>
          <a:p>
            <a:pPr lvl="0"/>
            <a:endParaRPr lang="en-US" sz="2800" b="1" u="sng" dirty="0">
              <a:latin typeface="Cabin" panose="020B0803050202020004"/>
            </a:endParaRPr>
          </a:p>
          <a:p>
            <a:pPr lvl="0"/>
            <a:r>
              <a:rPr lang="en-US" sz="2800" b="1" u="sng" dirty="0">
                <a:latin typeface="Cabin" panose="020B0803050202020004"/>
              </a:rPr>
              <a:t>The validator has legal responsibilities to:</a:t>
            </a:r>
          </a:p>
          <a:p>
            <a:pPr lvl="0"/>
            <a:endParaRPr lang="en-US" sz="1700" dirty="0">
              <a:latin typeface="Cabin" panose="020B0803050202020004"/>
            </a:endParaRPr>
          </a:p>
          <a:p>
            <a:pPr lvl="0"/>
            <a:r>
              <a:rPr lang="en-US" sz="2000" dirty="0">
                <a:latin typeface="Cabin" panose="020B0803050202020004"/>
              </a:rPr>
              <a:t>Record in the designated section of the NVB1form (Page 4)</a:t>
            </a:r>
            <a:endParaRPr lang="en-IE" sz="2000" dirty="0">
              <a:latin typeface="Cabin" panose="020B0803050202020004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bin" panose="020B0803050202020004"/>
              </a:rPr>
              <a:t>Document type and reference number</a:t>
            </a:r>
            <a:endParaRPr lang="en-IE" sz="2000" dirty="0">
              <a:latin typeface="Cabin" panose="020B0803050202020004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bin" panose="020B0803050202020004"/>
              </a:rPr>
              <a:t>The date of validation</a:t>
            </a:r>
            <a:endParaRPr lang="en-IE" sz="2000" dirty="0">
              <a:latin typeface="Cabin" panose="020B0803050202020004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bin" panose="020B0803050202020004"/>
              </a:rPr>
              <a:t>The validator’s name, position, and organisation</a:t>
            </a:r>
          </a:p>
          <a:p>
            <a:pPr lvl="0"/>
            <a:endParaRPr lang="en-IE" sz="2000" dirty="0">
              <a:latin typeface="Cabin" panose="020B08030502020200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6F1FBBD-5968-F63F-FA8F-B64291DA1A33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14417C4-335B-9096-CDBF-9027D89665A8}"/>
              </a:ext>
            </a:extLst>
          </p:cNvPr>
          <p:cNvSpPr txBox="1"/>
          <p:nvPr/>
        </p:nvSpPr>
        <p:spPr>
          <a:xfrm>
            <a:off x="664359" y="629310"/>
            <a:ext cx="10863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>
                <a:solidFill>
                  <a:srgbClr val="002E53"/>
                </a:solidFill>
                <a:latin typeface="Cabin" panose="020B0803050202020004" pitchFamily="34" charset="0"/>
              </a:rPr>
              <a:t>Validation of documents identity &amp; address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8D3F44-26FB-B2C2-176E-53B61B194023}"/>
              </a:ext>
            </a:extLst>
          </p:cNvPr>
          <p:cNvSpPr txBox="1"/>
          <p:nvPr/>
        </p:nvSpPr>
        <p:spPr>
          <a:xfrm>
            <a:off x="465416" y="1187030"/>
            <a:ext cx="1805251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E" sz="2650" b="1" dirty="0">
              <a:solidFill>
                <a:srgbClr val="6A87C9"/>
              </a:solidFill>
              <a:latin typeface="Cabin" panose="020B08030502020200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8FC9DF-8728-58D2-56F5-AD7BBBDB6A63}"/>
              </a:ext>
            </a:extLst>
          </p:cNvPr>
          <p:cNvSpPr txBox="1"/>
          <p:nvPr/>
        </p:nvSpPr>
        <p:spPr>
          <a:xfrm>
            <a:off x="335662" y="146032"/>
            <a:ext cx="11795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IE" b="1" dirty="0">
                <a:solidFill>
                  <a:srgbClr val="D2D2D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Garda Vetting Information Briefing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939B345-F62C-9330-2F31-CF24A0C4FE4B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10539066" cy="36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307FF69A-FD89-DD39-AF05-A5BE96B12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25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0CCAD-58B7-52C2-E92D-CC94A6C95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4AFA877-CC20-5D48-47C5-8166BEB9775D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8F8309B-2189-E959-05A8-FB83F9C49B9C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C4D17F2-1ABF-4019-0921-3A8EA853CDE0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3208C28-56CC-00C3-9AB2-EA4E5E3520CF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0C611AC-05BA-F4D2-D114-A4FB423AB1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CDF9CB-0FDA-8E26-58EE-59E00E3A550A}"/>
              </a:ext>
            </a:extLst>
          </p:cNvPr>
          <p:cNvSpPr txBox="1"/>
          <p:nvPr/>
        </p:nvSpPr>
        <p:spPr>
          <a:xfrm>
            <a:off x="8681776" y="1386673"/>
            <a:ext cx="3510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Vetting for 16 &amp;17 year olds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Parental consent page </a:t>
            </a:r>
            <a:endParaRPr lang="en-IE" dirty="0"/>
          </a:p>
        </p:txBody>
      </p:sp>
      <p:pic>
        <p:nvPicPr>
          <p:cNvPr id="5" name="Picture 4" descr="A close-up of a form&#10;&#10;AI-generated content may be incorrect.">
            <a:extLst>
              <a:ext uri="{FF2B5EF4-FFF2-40B4-BE49-F238E27FC236}">
                <a16:creationId xmlns:a16="http://schemas.microsoft.com/office/drawing/2014/main" id="{72A19B1D-78BB-4679-AFC3-8582BA4BC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158" y="0"/>
            <a:ext cx="484968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4780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CCCE3-B28A-8AD6-B0AC-7433F5B11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F21BB00-664F-E57F-DFFD-1E785D3F1E36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8E41A439-98F8-EB7A-099D-8D94DF703F03}"/>
              </a:ext>
            </a:extLst>
          </p:cNvPr>
          <p:cNvSpPr txBox="1"/>
          <p:nvPr/>
        </p:nvSpPr>
        <p:spPr>
          <a:xfrm>
            <a:off x="6233998" y="2331749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02D7EE4-731D-5A51-8821-CAB8AFAFF990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393CD04-C7E6-2191-BB8D-7CBC3716F1BE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33B70432-8822-CFC1-4958-515FB65E9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204A72-C42B-024A-7C46-8032AB3339E6}"/>
              </a:ext>
            </a:extLst>
          </p:cNvPr>
          <p:cNvSpPr txBox="1"/>
          <p:nvPr/>
        </p:nvSpPr>
        <p:spPr>
          <a:xfrm>
            <a:off x="8314060" y="5206501"/>
            <a:ext cx="3671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Vetting for 16 &amp;17 year olds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documents including birth certificate  </a:t>
            </a:r>
            <a:endParaRPr lang="en-IE" dirty="0"/>
          </a:p>
        </p:txBody>
      </p:sp>
      <p:pic>
        <p:nvPicPr>
          <p:cNvPr id="5" name="Picture 4" descr="A close up of a form&#10;&#10;AI-generated content may be incorrect.">
            <a:extLst>
              <a:ext uri="{FF2B5EF4-FFF2-40B4-BE49-F238E27FC236}">
                <a16:creationId xmlns:a16="http://schemas.microsoft.com/office/drawing/2014/main" id="{6F841D29-644E-4D6A-9696-56A9A1ABD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" y="102828"/>
            <a:ext cx="11483710" cy="459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85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B40C2-521B-7A1A-1B00-F441AD1EE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B6C81A1-6992-948B-1604-3F1DFA1A9B26}"/>
              </a:ext>
            </a:extLst>
          </p:cNvPr>
          <p:cNvSpPr txBox="1"/>
          <p:nvPr/>
        </p:nvSpPr>
        <p:spPr>
          <a:xfrm>
            <a:off x="355357" y="1913297"/>
            <a:ext cx="11187713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Online </a:t>
            </a:r>
            <a:r>
              <a:rPr lang="en-US" sz="2000" dirty="0"/>
              <a:t>application part: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New questions are included in the vetting form for those who lived in another EU country or the UK.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Applicants must confirm if they held ID in another country and if their current role involves work with children.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process includes parental details and checks for sexual offenses in 26 EU states and the UK.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These applications may take 10–20+ days.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en-IE" sz="20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B06D7A-5FF4-2E38-47AD-3145CF5E87FB}"/>
              </a:ext>
            </a:extLst>
          </p:cNvPr>
          <p:cNvSpPr txBox="1"/>
          <p:nvPr/>
        </p:nvSpPr>
        <p:spPr>
          <a:xfrm>
            <a:off x="6233998" y="1913297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algn="just">
              <a:lnSpc>
                <a:spcPct val="150000"/>
              </a:lnSpc>
              <a:spcAft>
                <a:spcPts val="600"/>
              </a:spcAft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28A789-CA70-591B-C541-D04FA36F3198}"/>
              </a:ext>
            </a:extLst>
          </p:cNvPr>
          <p:cNvSpPr txBox="1"/>
          <p:nvPr/>
        </p:nvSpPr>
        <p:spPr>
          <a:xfrm>
            <a:off x="335662" y="146032"/>
            <a:ext cx="405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IE" b="1" dirty="0">
                <a:solidFill>
                  <a:srgbClr val="D2D2D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Garda Vetting Information Briefing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14788C-3413-230E-6A53-465F43FAF2AB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BDD52E4-7F9F-926D-D89A-496BCE89E80B}"/>
              </a:ext>
            </a:extLst>
          </p:cNvPr>
          <p:cNvSpPr txBox="1"/>
          <p:nvPr/>
        </p:nvSpPr>
        <p:spPr>
          <a:xfrm>
            <a:off x="335663" y="695714"/>
            <a:ext cx="10001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b="1" dirty="0">
                <a:solidFill>
                  <a:srgbClr val="002E53"/>
                </a:solidFill>
                <a:latin typeface="Cabin" panose="020B0803050202020004" pitchFamily="34" charset="0"/>
              </a:rPr>
              <a:t>New EU Directive and </a:t>
            </a:r>
            <a:r>
              <a:rPr lang="en-IE" sz="4800" b="1" dirty="0" err="1">
                <a:solidFill>
                  <a:srgbClr val="002E53"/>
                </a:solidFill>
                <a:latin typeface="Cabin" panose="020B0803050202020004" pitchFamily="34" charset="0"/>
              </a:rPr>
              <a:t>eVetting</a:t>
            </a:r>
            <a:r>
              <a:rPr lang="en-IE" sz="4800" b="1" dirty="0">
                <a:solidFill>
                  <a:srgbClr val="002E53"/>
                </a:solidFill>
                <a:latin typeface="Cabin" panose="020B0803050202020004" pitchFamily="34" charset="0"/>
              </a:rPr>
              <a:t> process 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A2B4E1-7463-02E2-F2E1-CE5FAAA79081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0E6447F5-7BC6-F97C-1C41-3DCD29F15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07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8F51E5-2D1A-BA1F-FD86-096CA63639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53577"/>
              </p:ext>
            </p:extLst>
          </p:nvPr>
        </p:nvGraphicFramePr>
        <p:xfrm>
          <a:off x="1581150" y="1247775"/>
          <a:ext cx="8458200" cy="5036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E83B9-055F-2830-7D9C-553AA856B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14DFD3-4BF7-B023-3F5B-03E969842300}"/>
              </a:ext>
            </a:extLst>
          </p:cNvPr>
          <p:cNvSpPr txBox="1"/>
          <p:nvPr/>
        </p:nvSpPr>
        <p:spPr>
          <a:xfrm>
            <a:off x="835809" y="305152"/>
            <a:ext cx="10863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>
                <a:solidFill>
                  <a:srgbClr val="002E53"/>
                </a:solidFill>
                <a:latin typeface="Cabin" panose="020B0803050202020004" pitchFamily="34" charset="0"/>
              </a:rPr>
              <a:t>Retention, Training and Compliance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BC4A2-5C7E-5DA0-BB19-04AB5C258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6CA5DDF-13F3-78B8-7772-CE9C397FCDED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E8207C4A-C511-67F0-9041-D4D7B6A79B48}"/>
              </a:ext>
            </a:extLst>
          </p:cNvPr>
          <p:cNvSpPr txBox="1"/>
          <p:nvPr/>
        </p:nvSpPr>
        <p:spPr>
          <a:xfrm>
            <a:off x="355357" y="1913297"/>
            <a:ext cx="11187713" cy="211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800" dirty="0">
                <a:latin typeface="Cabin" panose="020B0803050202020004" pitchFamily="34" charset="0"/>
              </a:rPr>
              <a:t>No longer send out vetting certificates. 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800" dirty="0">
                <a:latin typeface="Cabin" panose="020B0803050202020004" pitchFamily="34" charset="0"/>
              </a:rPr>
              <a:t>Approval email will be sent to parish. 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2800" dirty="0">
                <a:latin typeface="Cabin" panose="020B0803050202020004" pitchFamily="34" charset="0"/>
              </a:rPr>
              <a:t>Applicant will also be included in the email.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DA2023-73C6-48D5-2F9E-E42212C73A80}"/>
              </a:ext>
            </a:extLst>
          </p:cNvPr>
          <p:cNvSpPr txBox="1"/>
          <p:nvPr/>
        </p:nvSpPr>
        <p:spPr>
          <a:xfrm>
            <a:off x="6233998" y="1913297"/>
            <a:ext cx="5546522" cy="43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algn="just">
              <a:lnSpc>
                <a:spcPct val="150000"/>
              </a:lnSpc>
              <a:spcAft>
                <a:spcPts val="600"/>
              </a:spcAft>
            </a:pPr>
            <a:endParaRPr lang="en-IE" sz="1700" dirty="0">
              <a:solidFill>
                <a:srgbClr val="615E61"/>
              </a:solidFill>
              <a:latin typeface="Cabin" panose="020B08030502020200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1259DE-85C4-417A-57B7-11CB5AD4EE12}"/>
              </a:ext>
            </a:extLst>
          </p:cNvPr>
          <p:cNvSpPr txBox="1"/>
          <p:nvPr/>
        </p:nvSpPr>
        <p:spPr>
          <a:xfrm>
            <a:off x="335662" y="146032"/>
            <a:ext cx="405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IE" b="1" dirty="0">
                <a:solidFill>
                  <a:srgbClr val="D2D2D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Garda Vetting Information Briefing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865F08D-F342-46CB-59F1-C8FC69078C9C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4303DA0-7E7D-57E0-8460-3DD9D262B1B9}"/>
              </a:ext>
            </a:extLst>
          </p:cNvPr>
          <p:cNvSpPr txBox="1"/>
          <p:nvPr/>
        </p:nvSpPr>
        <p:spPr>
          <a:xfrm>
            <a:off x="335662" y="695714"/>
            <a:ext cx="11207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b="1" dirty="0">
                <a:solidFill>
                  <a:srgbClr val="002E53"/>
                </a:solidFill>
                <a:latin typeface="Cabin" panose="020B0803050202020004" pitchFamily="34" charset="0"/>
              </a:rPr>
              <a:t>Communicating vetting approval with parish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C02BA3-0B2B-F7D6-D289-ECA913F21978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B99E10AE-5848-77E9-3B5A-9C39434C99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89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23146-DAD0-DAF1-9C70-65AEE9EDE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0AFDBD6-4226-349D-4FD8-4FC56B81F6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809293"/>
              </p:ext>
            </p:extLst>
          </p:nvPr>
        </p:nvGraphicFramePr>
        <p:xfrm>
          <a:off x="1181100" y="1247775"/>
          <a:ext cx="10020300" cy="5036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DC2BF6-A5A9-BCD0-7DB8-5D17E8CB5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0F969A-F914-9B5E-1C67-5D2CE7880D7A}"/>
              </a:ext>
            </a:extLst>
          </p:cNvPr>
          <p:cNvSpPr txBox="1"/>
          <p:nvPr/>
        </p:nvSpPr>
        <p:spPr>
          <a:xfrm>
            <a:off x="769134" y="423157"/>
            <a:ext cx="10863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b="1" dirty="0">
                <a:solidFill>
                  <a:srgbClr val="002E53"/>
                </a:solidFill>
                <a:latin typeface="Cabin" panose="020B0803050202020004" pitchFamily="34" charset="0"/>
              </a:rPr>
              <a:t>Points to note </a:t>
            </a:r>
          </a:p>
        </p:txBody>
      </p:sp>
    </p:spTree>
    <p:extLst>
      <p:ext uri="{BB962C8B-B14F-4D97-AF65-F5344CB8AC3E}">
        <p14:creationId xmlns:p14="http://schemas.microsoft.com/office/powerpoint/2010/main" val="1650372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3EA72-929A-337F-CB00-7BA51FF6D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9CDD918-3AE7-7B14-CB9E-BCA37A1309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2314477"/>
              </p:ext>
            </p:extLst>
          </p:nvPr>
        </p:nvGraphicFramePr>
        <p:xfrm>
          <a:off x="1181100" y="1247775"/>
          <a:ext cx="10020300" cy="5036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8BB4A9-52B0-DF1F-3A66-9AC92E17C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5BF6D-7DF4-E41F-E147-3DF46FA3F357}"/>
              </a:ext>
            </a:extLst>
          </p:cNvPr>
          <p:cNvSpPr txBox="1"/>
          <p:nvPr/>
        </p:nvSpPr>
        <p:spPr>
          <a:xfrm>
            <a:off x="769134" y="423157"/>
            <a:ext cx="10863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b="1" dirty="0">
                <a:solidFill>
                  <a:srgbClr val="002E53"/>
                </a:solidFill>
                <a:latin typeface="Cabin" panose="020B0803050202020004" pitchFamily="34" charset="0"/>
              </a:rPr>
              <a:t>Points to note </a:t>
            </a:r>
          </a:p>
        </p:txBody>
      </p:sp>
    </p:spTree>
    <p:extLst>
      <p:ext uri="{BB962C8B-B14F-4D97-AF65-F5344CB8AC3E}">
        <p14:creationId xmlns:p14="http://schemas.microsoft.com/office/powerpoint/2010/main" val="114587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B40C2-521B-7A1A-1B00-F441AD1EE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14:cNvPr>
              <p14:cNvContentPartPr/>
              <p14:nvPr/>
            </p14:nvContentPartPr>
            <p14:xfrm>
              <a:off x="8013759" y="41009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4E61D1-930C-0D60-F2BE-52396925B8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4759" y="404690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D828A789-CA70-591B-C541-D04FA36F3198}"/>
              </a:ext>
            </a:extLst>
          </p:cNvPr>
          <p:cNvSpPr txBox="1"/>
          <p:nvPr/>
        </p:nvSpPr>
        <p:spPr>
          <a:xfrm>
            <a:off x="335662" y="146032"/>
            <a:ext cx="4057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IE" b="1" dirty="0">
                <a:solidFill>
                  <a:srgbClr val="D2D2D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Garda Vetting Information Briefing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14788C-3413-230E-6A53-465F43FAF2AB}"/>
              </a:ext>
            </a:extLst>
          </p:cNvPr>
          <p:cNvCxnSpPr>
            <a:cxnSpLocks/>
          </p:cNvCxnSpPr>
          <p:nvPr/>
        </p:nvCxnSpPr>
        <p:spPr>
          <a:xfrm>
            <a:off x="355357" y="515004"/>
            <a:ext cx="3926711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A2B4E1-7463-02E2-F2E1-CE5FAAA79081}"/>
              </a:ext>
            </a:extLst>
          </p:cNvPr>
          <p:cNvCxnSpPr>
            <a:cxnSpLocks/>
          </p:cNvCxnSpPr>
          <p:nvPr/>
        </p:nvCxnSpPr>
        <p:spPr>
          <a:xfrm>
            <a:off x="355357" y="6332081"/>
            <a:ext cx="7801507" cy="0"/>
          </a:xfrm>
          <a:prstGeom prst="line">
            <a:avLst/>
          </a:prstGeom>
          <a:ln>
            <a:solidFill>
              <a:srgbClr val="D2D2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0E6447F5-7BC6-F97C-1C41-3DCD29F15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7168" y="5814804"/>
            <a:ext cx="3878051" cy="940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0B61A0-34A2-0F67-FE6F-691D9604B04F}"/>
              </a:ext>
            </a:extLst>
          </p:cNvPr>
          <p:cNvSpPr txBox="1"/>
          <p:nvPr/>
        </p:nvSpPr>
        <p:spPr>
          <a:xfrm>
            <a:off x="603007" y="3103922"/>
            <a:ext cx="11187713" cy="270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IE" sz="2800" dirty="0">
                <a:latin typeface="Cabin" panose="020B0803050202020004" pitchFamily="34" charset="0"/>
              </a:rPr>
              <a:t>Contact details for Parish Vetting Liaison Persons: </a:t>
            </a:r>
          </a:p>
          <a:p>
            <a:pPr algn="r">
              <a:spcAft>
                <a:spcPts val="600"/>
              </a:spcAft>
            </a:pPr>
            <a:r>
              <a:rPr lang="en-IE" sz="2800" dirty="0">
                <a:latin typeface="Cabin" panose="020B0803050202020004" pitchFamily="34" charset="0"/>
              </a:rPr>
              <a:t>Jacklyn McCarthy | </a:t>
            </a:r>
            <a:r>
              <a:rPr lang="en-IE" sz="2800" dirty="0">
                <a:latin typeface="Cabin" panose="020B0803050202020004" pitchFamily="34" charset="0"/>
                <a:hlinkClick r:id="rId6"/>
              </a:rPr>
              <a:t>jacklynmccarthy@dioceseofkerry.org</a:t>
            </a:r>
            <a:endParaRPr lang="en-IE" sz="2800" dirty="0">
              <a:latin typeface="Cabin" panose="020B0803050202020004" pitchFamily="34" charset="0"/>
            </a:endParaRPr>
          </a:p>
          <a:p>
            <a:pPr algn="r">
              <a:spcAft>
                <a:spcPts val="600"/>
              </a:spcAft>
            </a:pPr>
            <a:r>
              <a:rPr lang="en-IE" sz="2800" dirty="0">
                <a:latin typeface="Cabin" panose="020B0803050202020004" pitchFamily="34" charset="0"/>
              </a:rPr>
              <a:t>Helen Moynihan | </a:t>
            </a:r>
            <a:r>
              <a:rPr lang="en-IE" sz="2800" dirty="0">
                <a:latin typeface="Cabin" panose="020B0803050202020004" pitchFamily="34" charset="0"/>
                <a:hlinkClick r:id="rId7"/>
              </a:rPr>
              <a:t>admin@dioceseofkerry.org</a:t>
            </a:r>
            <a:endParaRPr lang="en-IE" sz="2800" dirty="0">
              <a:latin typeface="Cabin" panose="020B0803050202020004" pitchFamily="34" charset="0"/>
            </a:endParaRPr>
          </a:p>
          <a:p>
            <a:pPr algn="r">
              <a:spcAft>
                <a:spcPts val="600"/>
              </a:spcAft>
            </a:pPr>
            <a:r>
              <a:rPr lang="en-IE" sz="2800" dirty="0">
                <a:latin typeface="Cabin" panose="020B0803050202020004" pitchFamily="34" charset="0"/>
              </a:rPr>
              <a:t>0646631168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en-IE" sz="2800" dirty="0">
              <a:latin typeface="Cabin" panose="020B08030502020200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385CB-5B75-9BB9-DDB3-0896A779E2BF}"/>
              </a:ext>
            </a:extLst>
          </p:cNvPr>
          <p:cNvSpPr txBox="1"/>
          <p:nvPr/>
        </p:nvSpPr>
        <p:spPr>
          <a:xfrm>
            <a:off x="517572" y="918839"/>
            <a:ext cx="10863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b="1" dirty="0">
                <a:solidFill>
                  <a:srgbClr val="002E53"/>
                </a:solidFill>
                <a:latin typeface="Cabin" panose="020B0803050202020004" pitchFamily="34" charset="0"/>
              </a:rPr>
              <a:t>Questions </a:t>
            </a:r>
          </a:p>
        </p:txBody>
      </p:sp>
    </p:spTree>
    <p:extLst>
      <p:ext uri="{BB962C8B-B14F-4D97-AF65-F5344CB8AC3E}">
        <p14:creationId xmlns:p14="http://schemas.microsoft.com/office/powerpoint/2010/main" val="1446437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A18EF70B804B41869795C9CABC4982" ma:contentTypeVersion="12" ma:contentTypeDescription="Create a new document." ma:contentTypeScope="" ma:versionID="12b63d60bf1da54323397e799aa77027">
  <xsd:schema xmlns:xsd="http://www.w3.org/2001/XMLSchema" xmlns:xs="http://www.w3.org/2001/XMLSchema" xmlns:p="http://schemas.microsoft.com/office/2006/metadata/properties" xmlns:ns3="4282e649-621f-49e9-b2e6-f55fd85e95ad" targetNamespace="http://schemas.microsoft.com/office/2006/metadata/properties" ma:root="true" ma:fieldsID="3a9a335eea72c5732c4c21eddd673260" ns3:_="">
    <xsd:import namespace="4282e649-621f-49e9-b2e6-f55fd85e95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BillingMetadata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82e649-621f-49e9-b2e6-f55fd85e95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282e649-621f-49e9-b2e6-f55fd85e95a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7A4FE7-EF7D-48B6-B154-DF2874A299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82e649-621f-49e9-b2e6-f55fd85e95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FB6F6F-9A06-42D7-BE0C-027B76D554FB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4282e649-621f-49e9-b2e6-f55fd85e95ad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522F355-FBFF-443A-A1F2-6D275E0430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965</Words>
  <Application>Microsoft Office PowerPoint</Application>
  <PresentationFormat>Widescreen</PresentationFormat>
  <Paragraphs>148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Arial</vt:lpstr>
      <vt:lpstr>Cabin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O'Connor</dc:creator>
  <cp:lastModifiedBy>Jacklyn McCarthy - SafeGuarding | Diocese of Kerry</cp:lastModifiedBy>
  <cp:revision>89</cp:revision>
  <cp:lastPrinted>2025-05-30T10:16:37Z</cp:lastPrinted>
  <dcterms:created xsi:type="dcterms:W3CDTF">2025-02-05T13:43:44Z</dcterms:created>
  <dcterms:modified xsi:type="dcterms:W3CDTF">2025-09-30T15:25:33Z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0x010100ABA18EF70B804B41869795C9CABC4982</vt:lpwstr>
  </property>
</Properties>
</file>