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b634dfdb1c6498f" /><Relationship Type="http://schemas.openxmlformats.org/officeDocument/2006/relationships/extended-properties" Target="/docProps/app.xml" Id="R6946b9c08992450d" /><Relationship Type="http://schemas.openxmlformats.org/officeDocument/2006/relationships/officeDocument" Target="/ppt/presentation.xml" Id="Ra4f232ac86234d32" /></Relationships>
</file>

<file path=ppt/presentation.xml><?xml version="1.0" encoding="utf-8"?>
<p:presentation xmlns:p="http://schemas.openxmlformats.org/presentationml/2006/main">
  <p:sldMasterIdLst>
    <p:sldMasterId xmlns:r="http://schemas.openxmlformats.org/officeDocument/2006/relationships" id="2147483648" r:id="R32b7fc05191d4bdc"/>
  </p:sldMasterIdLst>
  <p:notesMasterIdLst>
    <p:notesMasterId xmlns:r="http://schemas.openxmlformats.org/officeDocument/2006/relationships" r:id="Rfc7b6d5951dc45ca"/>
  </p:notesMasterIdLst>
  <p:sldIdLst>
    <p:sldId xmlns:r="http://schemas.openxmlformats.org/officeDocument/2006/relationships" id="256" r:id="Rdfc10aa4d82a4306"/>
    <p:sldId xmlns:r="http://schemas.openxmlformats.org/officeDocument/2006/relationships" id="257" r:id="R9ad305f831c94519"/>
    <p:sldId xmlns:r="http://schemas.openxmlformats.org/officeDocument/2006/relationships" id="258" r:id="R3ee4d89dac8e444c"/>
    <p:sldId xmlns:r="http://schemas.openxmlformats.org/officeDocument/2006/relationships" id="259" r:id="R5368bdedb1954011"/>
    <p:sldId xmlns:r="http://schemas.openxmlformats.org/officeDocument/2006/relationships" id="260" r:id="R8b99ab407b4b4595"/>
    <p:sldId xmlns:r="http://schemas.openxmlformats.org/officeDocument/2006/relationships" id="261" r:id="Rf70437ef2d314d3f"/>
    <p:sldId xmlns:r="http://schemas.openxmlformats.org/officeDocument/2006/relationships" id="262" r:id="R801881adb05d4104"/>
    <p:sldId xmlns:r="http://schemas.openxmlformats.org/officeDocument/2006/relationships" id="263" r:id="R880fc014a1154d3a"/>
    <p:sldId xmlns:r="http://schemas.openxmlformats.org/officeDocument/2006/relationships" id="264" r:id="R218c22aaaee648c7"/>
    <p:sldId xmlns:r="http://schemas.openxmlformats.org/officeDocument/2006/relationships" id="265" r:id="Re2df3563d52c45ef"/>
    <p:sldId xmlns:r="http://schemas.openxmlformats.org/officeDocument/2006/relationships" id="266" r:id="R9abc762db62e465a"/>
    <p:sldId xmlns:r="http://schemas.openxmlformats.org/officeDocument/2006/relationships" id="267" r:id="R35d6d6fcf98941c2"/>
    <p:sldId xmlns:r="http://schemas.openxmlformats.org/officeDocument/2006/relationships" id="268" r:id="R71d45b7de3ed4763"/>
    <p:sldId xmlns:r="http://schemas.openxmlformats.org/officeDocument/2006/relationships" id="269" r:id="R66a90ebba6b44acd"/>
    <p:sldId xmlns:r="http://schemas.openxmlformats.org/officeDocument/2006/relationships" id="270" r:id="Rb99764f2d1db4535"/>
    <p:sldId xmlns:r="http://schemas.openxmlformats.org/officeDocument/2006/relationships" id="271" r:id="R543a11d97ba84afd"/>
    <p:sldId xmlns:r="http://schemas.openxmlformats.org/officeDocument/2006/relationships" id="272" r:id="R9822f721cfa0489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b4e2c097e0049bb" /><Relationship Type="http://schemas.openxmlformats.org/officeDocument/2006/relationships/slideMaster" Target="/ppt/slideMasters/slideMaster1.xml" Id="R32b7fc05191d4bdc" /><Relationship Type="http://schemas.openxmlformats.org/officeDocument/2006/relationships/notesMaster" Target="/ppt/notesMasters/notesMaster1.xml" Id="Rfc7b6d5951dc45ca" /><Relationship Type="http://schemas.openxmlformats.org/officeDocument/2006/relationships/presProps" Target="/ppt/presProps.xml" Id="R7a03df45080e44fd" /><Relationship Type="http://schemas.openxmlformats.org/officeDocument/2006/relationships/tableStyles" Target="/ppt/tableStyles.xml" Id="R3524d48fb1e04a1f" /><Relationship Type="http://schemas.openxmlformats.org/officeDocument/2006/relationships/slide" Target="/ppt/slides/slide1.xml" Id="Rdfc10aa4d82a4306" /><Relationship Type="http://schemas.openxmlformats.org/officeDocument/2006/relationships/slide" Target="/ppt/slides/slide2.xml" Id="R9ad305f831c94519" /><Relationship Type="http://schemas.openxmlformats.org/officeDocument/2006/relationships/slide" Target="/ppt/slides/slide3.xml" Id="R3ee4d89dac8e444c" /><Relationship Type="http://schemas.openxmlformats.org/officeDocument/2006/relationships/slide" Target="/ppt/slides/slide4.xml" Id="R5368bdedb1954011" /><Relationship Type="http://schemas.openxmlformats.org/officeDocument/2006/relationships/slide" Target="/ppt/slides/slide5.xml" Id="R8b99ab407b4b4595" /><Relationship Type="http://schemas.openxmlformats.org/officeDocument/2006/relationships/slide" Target="/ppt/slides/slide6.xml" Id="Rf70437ef2d314d3f" /><Relationship Type="http://schemas.openxmlformats.org/officeDocument/2006/relationships/slide" Target="/ppt/slides/slide7.xml" Id="R801881adb05d4104" /><Relationship Type="http://schemas.openxmlformats.org/officeDocument/2006/relationships/slide" Target="/ppt/slides/slide8.xml" Id="R880fc014a1154d3a" /><Relationship Type="http://schemas.openxmlformats.org/officeDocument/2006/relationships/slide" Target="/ppt/slides/slide9.xml" Id="R218c22aaaee648c7" /><Relationship Type="http://schemas.openxmlformats.org/officeDocument/2006/relationships/slide" Target="/ppt/slides/slide10.xml" Id="Re2df3563d52c45ef" /><Relationship Type="http://schemas.openxmlformats.org/officeDocument/2006/relationships/slide" Target="/ppt/slides/slide11.xml" Id="R9abc762db62e465a" /><Relationship Type="http://schemas.openxmlformats.org/officeDocument/2006/relationships/slide" Target="/ppt/slides/slide12.xml" Id="R35d6d6fcf98941c2" /><Relationship Type="http://schemas.openxmlformats.org/officeDocument/2006/relationships/slide" Target="/ppt/slides/slide13.xml" Id="R71d45b7de3ed4763" /><Relationship Type="http://schemas.openxmlformats.org/officeDocument/2006/relationships/slide" Target="/ppt/slides/slide14.xml" Id="R66a90ebba6b44acd" /><Relationship Type="http://schemas.openxmlformats.org/officeDocument/2006/relationships/slide" Target="/ppt/slides/slide15.xml" Id="Rb99764f2d1db4535" /><Relationship Type="http://schemas.openxmlformats.org/officeDocument/2006/relationships/slide" Target="/ppt/slides/slide16.xml" Id="R543a11d97ba84afd" /><Relationship Type="http://schemas.openxmlformats.org/officeDocument/2006/relationships/slide" Target="/ppt/slides/slide17.xml" Id="R9822f721cfa0489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9dd249990b4bd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b9f6bf52ff74214" /><Relationship Type="http://schemas.openxmlformats.org/officeDocument/2006/relationships/notesMaster" Target="/ppt/notesMasters/notesMaster1.xml" Id="R4f7882cfca6048c1" /></Relationships>
</file>

<file path=ppt/notesSlides/_rels/notesSlide2.xml.rels>&#65279;<?xml version="1.0" encoding="utf-8"?><Relationships xmlns="http://schemas.openxmlformats.org/package/2006/relationships"><Relationship Type="http://schemas.openxmlformats.org/officeDocument/2006/relationships/slide" Target="/ppt/slides/slide2.xml" Id="R27b3023d5b45415d" /><Relationship Type="http://schemas.openxmlformats.org/officeDocument/2006/relationships/notesMaster" Target="/ppt/notesMasters/notesMaster1.xml" Id="Rdd806373f8d34819" /></Relationships>
</file>

<file path=ppt/notesSlides/_rels/notesSlide3.xml.rels>&#65279;<?xml version="1.0" encoding="utf-8"?><Relationships xmlns="http://schemas.openxmlformats.org/package/2006/relationships"><Relationship Type="http://schemas.openxmlformats.org/officeDocument/2006/relationships/slide" Target="/ppt/slides/slide3.xml" Id="Rb54657e4a9ec47ef" /><Relationship Type="http://schemas.openxmlformats.org/officeDocument/2006/relationships/notesMaster" Target="/ppt/notesMasters/notesMaster1.xml" Id="R00fc1f78be954c7c"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ce74b660824b21" /><Relationship Type="http://schemas.openxmlformats.org/officeDocument/2006/relationships/notesMaster" Target="/ppt/notesMasters/notesMaster1.xml" Id="R83b7335e896741ab"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0d710040d64f74" /><Relationship Type="http://schemas.openxmlformats.org/officeDocument/2006/relationships/notesMaster" Target="/ppt/notesMasters/notesMaster1.xml" Id="Ra608c805ad8142e8" /></Relationships>
</file>

<file path=ppt/notesSlides/_rels/notesSlide6.xml.rels>&#65279;<?xml version="1.0" encoding="utf-8"?><Relationships xmlns="http://schemas.openxmlformats.org/package/2006/relationships"><Relationship Type="http://schemas.openxmlformats.org/officeDocument/2006/relationships/slide" Target="/ppt/slides/slide6.xml" Id="R759b08bc6945443d" /><Relationship Type="http://schemas.openxmlformats.org/officeDocument/2006/relationships/notesMaster" Target="/ppt/notesMasters/notesMaster1.xml" Id="R8fef75ad9cee4388" /></Relationships>
</file>

<file path=ppt/notesSlides/_rels/notesSlide7.xml.rels>&#65279;<?xml version="1.0" encoding="utf-8"?><Relationships xmlns="http://schemas.openxmlformats.org/package/2006/relationships"><Relationship Type="http://schemas.openxmlformats.org/officeDocument/2006/relationships/slide" Target="/ppt/slides/slide7.xml" Id="R38a9a21330af4fb6" /><Relationship Type="http://schemas.openxmlformats.org/officeDocument/2006/relationships/notesMaster" Target="/ppt/notesMasters/notesMaster1.xml" Id="R7ca1bdc3e9104848" /></Relationships>
</file>

<file path=ppt/notesSlides/_rels/notesSlide8.xml.rels>&#65279;<?xml version="1.0" encoding="utf-8"?><Relationships xmlns="http://schemas.openxmlformats.org/package/2006/relationships"><Relationship Type="http://schemas.openxmlformats.org/officeDocument/2006/relationships/slide" Target="/ppt/slides/slide8.xml" Id="R5b68b90a95764cee" /><Relationship Type="http://schemas.openxmlformats.org/officeDocument/2006/relationships/notesMaster" Target="/ppt/notesMasters/notesMaster1.xml" Id="R6164c5c3b9c8444b"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ca92557296465c" /><Relationship Type="http://schemas.openxmlformats.org/officeDocument/2006/relationships/notesMaster" Target="/ppt/notesMasters/notesMaster1.xml" Id="R54f3e9700af0442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1914862acbd462f" /><Relationship Type="http://schemas.openxmlformats.org/officeDocument/2006/relationships/notesMaster" Target="/ppt/notesMasters/notesMaster1.xml" Id="R03bb29d63195494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258134d9b5e46cc" /><Relationship Type="http://schemas.openxmlformats.org/officeDocument/2006/relationships/notesMaster" Target="/ppt/notesMasters/notesMaster1.xml" Id="Rc88e20a30d1c416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ab32b6ad3ba40dc" /><Relationship Type="http://schemas.openxmlformats.org/officeDocument/2006/relationships/notesMaster" Target="/ppt/notesMasters/notesMaster1.xml" Id="R4dc4cf0b86494da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d6ac61a5c9a4c9c" /><Relationship Type="http://schemas.openxmlformats.org/officeDocument/2006/relationships/notesMaster" Target="/ppt/notesMasters/notesMaster1.xml" Id="R023acae011614dd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f8bd99a02eb4bab" /><Relationship Type="http://schemas.openxmlformats.org/officeDocument/2006/relationships/notesMaster" Target="/ppt/notesMasters/notesMaster1.xml" Id="Rfdfb75d6d979467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3fe6760beb14865" /><Relationship Type="http://schemas.openxmlformats.org/officeDocument/2006/relationships/notesMaster" Target="/ppt/notesMasters/notesMaster1.xml" Id="R006cd88c92444a9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448fc8c50ce4500" /><Relationship Type="http://schemas.openxmlformats.org/officeDocument/2006/relationships/notesMaster" Target="/ppt/notesMasters/notesMaster1.xml" Id="Re6c9262318ca477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d6473e38eaa44df" /><Relationship Type="http://schemas.openxmlformats.org/officeDocument/2006/relationships/notesMaster" Target="/ppt/notesMasters/notesMaster1.xml" Id="R383d913eeffa4c7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ages 8–12. Suggested time 25–30 minutes. Opening question: Who helps other people in your community? St Gobnait is an important local saint in Kerry. Do not call her patron of the whole diocese. Sources: https://www.dioceseofkerry.ie/parish/baile-an-fheirtearaigh/ and https://www.dioceseofkerry.ie/parish/castlemaine/</a:t>
            </a:r>
          </a:p>
          <a:p xmlns:a="http://schemas.openxmlformats.org/drawingml/2006/main">
            <a:r>
              <a:t>User-supplied Kerry logo. All story images are imaginative AI-generated illustrations, not historical portraits.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Her exact dates and many biographical details are uncertain. Avoid presenting a precise birth or death year. The following slides retell traditions rather than a fully documented biography. Source: https://irishheritagenews.ie/st-gobnait-patron-saint-of-ironworkers-beekeepers-and-ballyvourney/</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Tradition says she leaves Clare to find safety on Inis Oírr. A church site on the island bears her name. The details about refuge belong to the traditional account. Source: https://omniumsanctorumhiberniae.com/2013/02/11/saint-gobnait-of-ballyvourney-february-11-2/</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this as a legend or faith story. Do not present the angel’s appearance as an independently documented event. Let children suggest hopeful, curious or nervous feelings. Source: https://omniumsanctorumhiberniae.com/2013/02/11/saint-gobnait-of-ballyvourney-february-11-2/</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Places dedicated to Gobnait preserve memories of her traditional journey. Do not show an exact travel route because we cannot verify one. Sources: https://omniumsanctorumhiberniae.com/2013/02/11/saint-gobnait-of-ballyvourney-february-11-2/ and https://irishheritagenews.ie/st-gobnait-patron-saint-of-ironworkers-beekeepers-and-ballyvourney/</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Ballyvourney is Baile Bhuirne in Irish. White deer belong to the traditional account of her journey and calling. Source: https://irishheritagenews.ie/st-gobnait-patron-saint-of-ironworkers-beekeepers-and-ballyvourney/</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Explain abbess as the woman who leads a community of nuns. Traditions associate Gobnait and St Abbán with the foundation. Avoid asserting a precise founding year. Source: https://www.duchas.ie/en/cbes/4811665/4810576/5167368 and https://irishheritagenews.ie/st-gobnait-patron-saint-of-ironworkers-beekeepers-and-ballyvourney/</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She is honoured as a patron of beekeepers. The beehive is a familiar symbol in her stories and art. This is a reflection on the story rather than a quotation from Gobnait. Source: https://irishheritagenews.ie/st-gobnait-patron-saint-of-ironworkers-beekeepers-and-ballyvourney/</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version collected in County Kerry describes a widow seeking Gobnait’s help when men come for her cattle. Retell gently without graphic stings. Label it as a legend. Ask what safe ways children can seek help when someone needs protection. Source: https://www.duchas.ie/en/cbes/4742074/4732959/4759727</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Stories describe consolation, advice and care for sick members of her religious community. Do not claim honey was a verified cure, or tell children prayer replaces care from a doctor. Sources: https://www.duchas.ie/en/cbes/4742074/4732959/4759727 and https://www.duchas.ie/en/cbes/4811665/4810576/5167368</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Dún Chaoin is Dunquin in English. The diocesan parish pages identify Naomh Gobnait, Dún Chaoin, and St Gobnait’s, Keel, Castlemaine. This supports her local importance without claiming she is patron of the entire Diocese of Kerry. Sources: https://www.dioceseofkerry.ie/parish/baile-an-fheirtearaigh/ and https://www.dioceseofkerry.ie/parish/castlemaine/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The National Proper for Ireland lists St Gobnait on 11 February. Her collect asks her intercession for protection and the work of our hands. The invitation on this slide is an original classroom reflection. Source: https://www.catholicbishops.ie/wp-content/uploads/2024/09/National-Proper-for-Ireland-web.pdf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Modern applications of the story. Ask for one specific action within children’s abilities. Examples include welcoming someone, asking an adult to help, looking after shared materials or planting flowers.</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two minutes for partner discussion. Suggest a gentle invitation to join a game, offering company, or seeking a trusted adult’s support. Do not encourage children to solve serious distress alone. This is an application, not an episode in the saint’s biography.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Five-minute activity. Younger pupils may draw or dictate their action. Older pupils can say why they chose it. Optional: add a drawn bee as a reminder of Gobnait. Make connections with caring for neighbours and creation. No real beehive activity is required.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classroom prayer. Invite children to pray or listen quietly and respectfully. Allow a brief silence for people who are sick or lonely.</a:t>
            </a:r>
          </a:p>
          <a:p xmlns:a="http://schemas.openxmlformats.org/drawingml/2006/main">
            <a:r>
              <a:t/>
            </a:r>
          </a:p>
          <a:p xmlns:a="http://schemas.openxmlformats.org/drawingml/2006/main">
            <a:r>
              <a:t>Illustration: AI-generated storybook image. It is not a historical likeness.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Teacher reference slide. Finish the pupil-facing display with the prayer. Full references:</a:t>
            </a:r>
          </a:p>
          <a:p xmlns:a="http://schemas.openxmlformats.org/drawingml/2006/main">
            <a:r>
              <a:t>https://www.dioceseofkerry.ie/parish/baile-an-fheirtearaigh/</a:t>
            </a:r>
          </a:p>
          <a:p xmlns:a="http://schemas.openxmlformats.org/drawingml/2006/main">
            <a:r>
              <a:t>https://www.dioceseofkerry.ie/parish/castlemaine/</a:t>
            </a:r>
          </a:p>
          <a:p xmlns:a="http://schemas.openxmlformats.org/drawingml/2006/main">
            <a:r>
              <a:t>https://www.duchas.ie/en/cbes/4742074/4732959/4759727</a:t>
            </a:r>
          </a:p>
          <a:p xmlns:a="http://schemas.openxmlformats.org/drawingml/2006/main">
            <a:r>
              <a:t>https://www.duchas.ie/en/cbes/4811665/4810576/5167368</a:t>
            </a:r>
          </a:p>
          <a:p xmlns:a="http://schemas.openxmlformats.org/drawingml/2006/main">
            <a:r>
              <a:t>https://irishheritagenews.ie/st-gobnait-patron-saint-of-ironworkers-beekeepers-and-ballyvourney/</a:t>
            </a:r>
          </a:p>
          <a:p xmlns:a="http://schemas.openxmlformats.org/drawingml/2006/main">
            <a:r>
              <a:t>https://omniumsanctorumhiberniae.com/2013/02/11/saint-gobnait-of-ballyvourney-february-11-2/</a:t>
            </a:r>
          </a:p>
          <a:p xmlns:a="http://schemas.openxmlformats.org/drawingml/2006/main">
            <a:r>
              <a:t>https://www.catholicbishops.ie/wp-content/uploads/2024/09/National-Proper-for-Ireland-web.pdf</a:t>
            </a:r>
          </a:p>
          <a:p xmlns:a="http://schemas.openxmlformats.org/drawingml/2006/main">
            <a:r>
              <a:t>Gobnait’s early life and journeys are traditional accounts. Do not describe the generated art as authentic likenesses or photographs. Kerry logo supplied by the user.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761faa43390486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3eb0de0a8764a7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bac481ba8674fc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b4ad13f98fb475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d466a6211db84b57"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69e8b1884bb4cc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13B88198-02E8-4042-876F-4C52E5D2A5DC}"/>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A9746CBC-BB9E-4728-9F76-9860B19DC7F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8BBA824B-B0C4-4942-A28F-031316CF6E7A}"/>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69ADD34E-FAE1-4CBF-9DD0-52DBB515E2F3}"/>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63CABC3B-4A20-4A0F-AAC2-67EC7377C1E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DBC515EF-8976-477F-96B5-C7FA34A4593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D4976941-9EFD-4AEE-A173-A0D0931C712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56DB2C72-75C2-4C4F-A9D5-B17AB2EEAB8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82E49665-4F59-4809-AC24-5FEA1B5F51F4}"/>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29CB9F3D-C263-4F40-B6F3-C582297BCB7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A1B65089-A1EF-474B-ABE9-A1180D8E6F6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C8F871C7-6222-4D4C-9509-91FFB08B3394}"/>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5CBB363A-EF5A-4A1B-8870-EDF95CE541B2}"/>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122B1151-3E6B-4193-A1A1-0BF4D114BBB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B5D4AF65-9845-447E-8739-CE7B161DE7F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81b41685a4948c1" /><Relationship Type="http://schemas.openxmlformats.org/officeDocument/2006/relationships/slideLayout" Target="/ppt/slideLayouts/slideLayout1.xml" Id="R199e5e0138234b8b" /><Relationship Type="http://schemas.openxmlformats.org/officeDocument/2006/relationships/slideLayout" Target="/ppt/slideLayouts/slideLayout2.xml" Id="R6513e0a6def44936" /><Relationship Type="http://schemas.openxmlformats.org/officeDocument/2006/relationships/slideLayout" Target="/ppt/slideLayouts/slideLayout3.xml" Id="Rd7fe25974b304fa1" /><Relationship Type="http://schemas.openxmlformats.org/officeDocument/2006/relationships/slideLayout" Target="/ppt/slideLayouts/slideLayout4.xml" Id="Rd42c35086493475f" /><Relationship Type="http://schemas.openxmlformats.org/officeDocument/2006/relationships/slideLayout" Target="/ppt/slideLayouts/slideLayout5.xml" Id="Rb65e4f9ec88c4a64" /><Relationship Type="http://schemas.openxmlformats.org/officeDocument/2006/relationships/slideLayout" Target="/ppt/slideLayouts/slideLayout6.xml" Id="R3be415abeb55400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99e5e0138234b8b"/>
    <p:sldLayoutId xmlns:r="http://schemas.openxmlformats.org/officeDocument/2006/relationships" id="2147483650" r:id="R6513e0a6def44936"/>
    <p:sldLayoutId xmlns:r="http://schemas.openxmlformats.org/officeDocument/2006/relationships" id="2147483651" r:id="Rd7fe25974b304fa1"/>
    <p:sldLayoutId xmlns:r="http://schemas.openxmlformats.org/officeDocument/2006/relationships" id="2147483652" r:id="Rd42c35086493475f"/>
    <p:sldLayoutId xmlns:r="http://schemas.openxmlformats.org/officeDocument/2006/relationships" id="2147483653" r:id="Rb65e4f9ec88c4a64"/>
    <p:sldLayoutId xmlns:r="http://schemas.openxmlformats.org/officeDocument/2006/relationships" id="2147483654" r:id="R3be415abeb55400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f56170fab4c641db" /><Relationship Type="http://schemas.openxmlformats.org/officeDocument/2006/relationships/image" Target="/ppt/media/image.jpeg" Id="R074ce1d2b03746ba" /><Relationship Type="http://schemas.openxmlformats.org/officeDocument/2006/relationships/image" Target="/ppt/media/image2.jpeg" Id="R5d370a06480d414a" /><Relationship Type="http://schemas.openxmlformats.org/officeDocument/2006/relationships/notesSlide" Target="/ppt/notesSlides/notesSlide1.xml" Id="Rdb92187fb60743b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f7c393baa8b647f4" /><Relationship Type="http://schemas.openxmlformats.org/officeDocument/2006/relationships/image" Target="/ppt/media/image3.jpeg" Id="R752db175259a4d21" /><Relationship Type="http://schemas.openxmlformats.org/officeDocument/2006/relationships/notesSlide" Target="/ppt/notesSlides/notesSlide2.xml" Id="Rcb6c5a1d198048e2"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6c45b3f56214bbe" /><Relationship Type="http://schemas.openxmlformats.org/officeDocument/2006/relationships/image" Target="/ppt/media/image4.jpeg" Id="Ra296b0ea26d04237" /><Relationship Type="http://schemas.openxmlformats.org/officeDocument/2006/relationships/notesSlide" Target="/ppt/notesSlides/notesSlide3.xml" Id="R2d7c184c8234444d"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81304e6439c4eb1" /><Relationship Type="http://schemas.openxmlformats.org/officeDocument/2006/relationships/image" Target="/ppt/media/image5.jpeg" Id="R91f0cffd6b82407f" /><Relationship Type="http://schemas.openxmlformats.org/officeDocument/2006/relationships/notesSlide" Target="/ppt/notesSlides/notesSlide4.xml" Id="R5b5bdad7a584440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1c72445240b14761" /><Relationship Type="http://schemas.openxmlformats.org/officeDocument/2006/relationships/image" Target="/ppt/media/image6.jpeg" Id="R51249e791a874abd" /><Relationship Type="http://schemas.openxmlformats.org/officeDocument/2006/relationships/notesSlide" Target="/ppt/notesSlides/notesSlide5.xml" Id="R9244dbadf90f4038"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158f7124f864f20" /><Relationship Type="http://schemas.openxmlformats.org/officeDocument/2006/relationships/image" Target="/ppt/media/image7.jpeg" Id="R7657e6ae191d4a30" /><Relationship Type="http://schemas.openxmlformats.org/officeDocument/2006/relationships/notesSlide" Target="/ppt/notesSlides/notesSlide6.xml" Id="Rda5782aaec284c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e86d225969994186" /><Relationship Type="http://schemas.openxmlformats.org/officeDocument/2006/relationships/image" Target="/ppt/media/image8.jpeg" Id="R8b53eb8b48fb46ce" /><Relationship Type="http://schemas.openxmlformats.org/officeDocument/2006/relationships/notesSlide" Target="/ppt/notesSlides/notesSlide7.xml" Id="R09578b835c6e49b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3d283d362d284975" /><Relationship Type="http://schemas.openxmlformats.org/officeDocument/2006/relationships/image" Target="/ppt/media/image9.jpeg" Id="R56f1068de7f347e5" /><Relationship Type="http://schemas.openxmlformats.org/officeDocument/2006/relationships/notesSlide" Target="/ppt/notesSlides/notesSlide8.xml" Id="R67eea15936bc4c8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13ec0b0279a94852" /><Relationship Type="http://schemas.openxmlformats.org/officeDocument/2006/relationships/image" Target="/ppt/media/image10.jpeg" Id="R8784cc1ef19b4b06" /><Relationship Type="http://schemas.openxmlformats.org/officeDocument/2006/relationships/notesSlide" Target="/ppt/notesSlides/notesSlide9.xml" Id="Rc094417d621b44a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f70535788bb434e" /><Relationship Type="http://schemas.openxmlformats.org/officeDocument/2006/relationships/image" Target="/ppt/media/image11.jpeg" Id="R265125b4f8b04407" /><Relationship Type="http://schemas.openxmlformats.org/officeDocument/2006/relationships/notesSlide" Target="/ppt/notesSlides/notesSlide10.xml" Id="Rbb2b0faa530a42d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a1b7547ab4ee4eea" /><Relationship Type="http://schemas.openxmlformats.org/officeDocument/2006/relationships/image" Target="/ppt/media/image12.jpeg" Id="R2ba0126bdf35460c" /><Relationship Type="http://schemas.openxmlformats.org/officeDocument/2006/relationships/notesSlide" Target="/ppt/notesSlides/notesSlide11.xml" Id="R9fb530b1baaa47e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9a6ab7ec057b4492" /><Relationship Type="http://schemas.openxmlformats.org/officeDocument/2006/relationships/notesSlide" Target="/ppt/notesSlides/notesSlide12.xml" Id="R15c3278c6638469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50fecc576a854e8e" /><Relationship Type="http://schemas.openxmlformats.org/officeDocument/2006/relationships/image" Target="/ppt/media/image13.jpeg" Id="Re7917066a2aa495e" /><Relationship Type="http://schemas.openxmlformats.org/officeDocument/2006/relationships/notesSlide" Target="/ppt/notesSlides/notesSlide13.xml" Id="Rc20bf6f7defa463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63ebc39bb994af4" /><Relationship Type="http://schemas.openxmlformats.org/officeDocument/2006/relationships/notesSlide" Target="/ppt/notesSlides/notesSlide14.xml" Id="Rabe7548766854fd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7661dad6b15c4105" /><Relationship Type="http://schemas.openxmlformats.org/officeDocument/2006/relationships/notesSlide" Target="/ppt/notesSlides/notesSlide15.xml" Id="R8c0454a73948414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d6f1822d3cf646ef" /><Relationship Type="http://schemas.openxmlformats.org/officeDocument/2006/relationships/image" Target="/ppt/media/image14.jpeg" Id="R30c46578906c4f2c" /><Relationship Type="http://schemas.openxmlformats.org/officeDocument/2006/relationships/notesSlide" Target="/ppt/notesSlides/notesSlide16.xml" Id="R413daebbfefc466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02ac2b4532dd48e4" /><Relationship Type="http://schemas.openxmlformats.org/officeDocument/2006/relationships/notesSlide" Target="/ppt/notesSlides/notesSlide17.xml" Id="Rdd255252ddad457c" /></Relationships>
</file>

<file path=ppt/slides/slide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B1BB9A5-C75D-42EF-9470-5165CC8366A6}"/>
              </a:ext>
            </a:extLst>
          </p:cNvPr>
          <p:cNvSpPr>
            <a:spLocks xmlns:a="http://schemas.openxmlformats.org/drawingml/2006/main" noGrp="1"/>
          </p:cNvSpPr>
          <p:nvPr/>
        </p:nvSpPr>
        <p:spPr>
          <a:xfrm xmlns:a="http://schemas.openxmlformats.org/drawingml/2006/main">
            <a:off x="619125" y="876300"/>
            <a:ext cx="53340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875" b="1">
                <a:solidFill>
                  <a:srgbClr val="086A91"/>
                </a:solidFill>
                <a:latin typeface="DejaVu Sans"/>
                <a:ea typeface="DejaVu Sans"/>
                <a:cs typeface="DejaVu Sans"/>
              </a:defRPr>
            </a:pPr>
            <a:r>
              <a:rPr sz="4875" b="1">
                <a:solidFill>
                  <a:srgbClr val="086A91"/>
                </a:solidFill>
                <a:latin typeface="DejaVu Sans"/>
                <a:ea typeface="DejaVu Sans"/>
                <a:cs typeface="DejaVu Sans"/>
              </a:rPr>
              <a:t>St Gobnait</a:t>
            </a:r>
          </a:p>
        </p:txBody>
      </p:sp>
      <p:sp>
        <p:nvSpPr>
          <p:cNvPr id="2" name="">
            <a:extLst xmlns:a="http://schemas.openxmlformats.org/drawingml/2006/main">
              <a:ext uri="{FF2B5EF4-FFF2-40B4-BE49-F238E27FC236}">
                <a16:creationId xmlns:a16="http://schemas.microsoft.com/office/drawing/2014/main" id="{2BB728D5-6D18-4AD2-B5CA-64CADB3BEBAA}"/>
              </a:ext>
            </a:extLst>
          </p:cNvPr>
          <p:cNvSpPr>
            <a:spLocks xmlns:a="http://schemas.openxmlformats.org/drawingml/2006/main" noGrp="1"/>
          </p:cNvSpPr>
          <p:nvPr/>
        </p:nvSpPr>
        <p:spPr>
          <a:xfrm xmlns:a="http://schemas.openxmlformats.org/drawingml/2006/main">
            <a:off x="619125" y="1933575"/>
            <a:ext cx="533400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000" b="1">
                <a:solidFill>
                  <a:srgbClr val="BF721C"/>
                </a:solidFill>
                <a:latin typeface="DejaVu Sans"/>
                <a:ea typeface="DejaVu Sans"/>
                <a:cs typeface="DejaVu Sans"/>
              </a:defRPr>
            </a:pPr>
            <a:r>
              <a:rPr sz="3000" b="1">
                <a:solidFill>
                  <a:srgbClr val="BF721C"/>
                </a:solidFill>
                <a:latin typeface="DejaVu Sans"/>
                <a:ea typeface="DejaVu Sans"/>
                <a:cs typeface="DejaVu Sans"/>
              </a:rPr>
              <a:t>Faith and care for others</a:t>
            </a:r>
          </a:p>
        </p:txBody>
      </p:sp>
      <p:sp>
        <p:nvSpPr>
          <p:cNvPr id="3" name="">
            <a:extLst xmlns:a="http://schemas.openxmlformats.org/drawingml/2006/main">
              <a:ext uri="{FF2B5EF4-FFF2-40B4-BE49-F238E27FC236}">
                <a16:creationId xmlns:a16="http://schemas.microsoft.com/office/drawing/2014/main" id="{B9E75E18-9AC6-40B9-A8C3-BD6A9FB3D859}"/>
              </a:ext>
            </a:extLst>
          </p:cNvPr>
          <p:cNvSpPr>
            <a:spLocks xmlns:a="http://schemas.openxmlformats.org/drawingml/2006/main" noGrp="1"/>
          </p:cNvSpPr>
          <p:nvPr/>
        </p:nvSpPr>
        <p:spPr>
          <a:xfrm xmlns:a="http://schemas.openxmlformats.org/drawingml/2006/main">
            <a:off x="619125" y="3267075"/>
            <a:ext cx="53340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550" b="0">
                <a:solidFill>
                  <a:srgbClr val="17394B"/>
                </a:solidFill>
                <a:latin typeface="DejaVu Sans"/>
                <a:ea typeface="DejaVu Sans"/>
                <a:cs typeface="DejaVu Sans"/>
              </a:defRPr>
            </a:pPr>
            <a:r>
              <a:rPr sz="2550" b="0">
                <a:solidFill>
                  <a:srgbClr val="17394B"/>
                </a:solidFill>
                <a:latin typeface="DejaVu Sans"/>
                <a:ea typeface="DejaVu Sans"/>
                <a:cs typeface="DejaVu Sans"/>
              </a:rPr>
              <a:t>A saint cherished</a:t>
            </a:r>
          </a:p>
          <a:p xmlns:a="http://schemas.openxmlformats.org/drawingml/2006/main">
            <a:pPr>
              <a:defRPr sz="2550" b="0">
                <a:solidFill>
                  <a:srgbClr val="17394B"/>
                </a:solidFill>
                <a:latin typeface="DejaVu Sans"/>
                <a:ea typeface="DejaVu Sans"/>
                <a:cs typeface="DejaVu Sans"/>
              </a:defRPr>
            </a:pPr>
            <a:r>
              <a:rPr sz="2550" b="0">
                <a:solidFill>
                  <a:srgbClr val="17394B"/>
                </a:solidFill>
                <a:latin typeface="DejaVu Sans"/>
                <a:ea typeface="DejaVu Sans"/>
                <a:cs typeface="DejaVu Sans"/>
              </a:rPr>
              <a:t>in the Diocese of Kerry</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074ce1d2b03746ba"/>
          <a:stretch xmlns:a="http://schemas.openxmlformats.org/drawingml/2006/main"/>
        </p:blipFill>
        <p:spPr>
          <a:xfrm xmlns:a="http://schemas.openxmlformats.org/drawingml/2006/main">
            <a:off x="6477000" y="734626"/>
            <a:ext cx="5143500" cy="5007748"/>
          </a:xfrm>
          <a:prstGeom xmlns:a="http://schemas.openxmlformats.org/drawingml/2006/main" prst="rect">
            <a:avLst/>
          </a:prstGeom>
        </p:spPr>
      </p:pic>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5d370a06480d414a"/>
          <a:stretch xmlns:a="http://schemas.openxmlformats.org/drawingml/2006/main"/>
        </p:blipFill>
        <p:spPr>
          <a:xfrm xmlns:a="http://schemas.openxmlformats.org/drawingml/2006/main">
            <a:off x="609600" y="5000625"/>
            <a:ext cx="1009650" cy="10096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E4AFBB3-2A1A-457C-BD15-DE327B97DCBB}"/>
              </a:ext>
            </a:extLst>
          </p:cNvPr>
          <p:cNvSpPr>
            <a:spLocks xmlns:a="http://schemas.openxmlformats.org/drawingml/2006/main" noGrp="1"/>
          </p:cNvSpPr>
          <p:nvPr/>
        </p:nvSpPr>
        <p:spPr>
          <a:xfrm xmlns:a="http://schemas.openxmlformats.org/drawingml/2006/main">
            <a:off x="1838325" y="5334000"/>
            <a:ext cx="409575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1">
                <a:solidFill>
                  <a:srgbClr val="086A91"/>
                </a:solidFill>
                <a:latin typeface="DejaVu Sans"/>
                <a:ea typeface="DejaVu Sans"/>
                <a:cs typeface="DejaVu Sans"/>
              </a:defRPr>
            </a:pPr>
            <a:r>
              <a:rPr sz="2100" b="1">
                <a:solidFill>
                  <a:srgbClr val="086A91"/>
                </a:solidFill>
                <a:latin typeface="DejaVu Sans"/>
                <a:ea typeface="DejaVu Sans"/>
                <a:cs typeface="DejaVu Sans"/>
              </a:rPr>
              <a:t>Diocese of Kerry</a:t>
            </a:r>
          </a:p>
        </p:txBody>
      </p:sp>
    </p:spTree>
    <p:extLst>
      <p:ext uri="{BB962C8B-B14F-4D97-AF65-F5344CB8AC3E}">
        <p14:creationId xmlns:p14="http://schemas.microsoft.com/office/powerpoint/2010/main" val="329231188"/>
      </p:ext>
    </p:extLst>
  </p:cSld>
</p:sld>
</file>

<file path=ppt/slides/slide2.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B613901-F42E-4F2B-93BE-17FA77F98E57}"/>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A saint from long ago</a:t>
            </a:r>
          </a:p>
        </p:txBody>
      </p:sp>
      <p:sp>
        <p:nvSpPr>
          <p:cNvPr id="2" name="">
            <a:extLst xmlns:a="http://schemas.openxmlformats.org/drawingml/2006/main">
              <a:ext uri="{FF2B5EF4-FFF2-40B4-BE49-F238E27FC236}">
                <a16:creationId xmlns:a16="http://schemas.microsoft.com/office/drawing/2014/main" id="{58B866E9-F3E6-4B04-8FC2-473931BA6FB7}"/>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Gobnait lived in early</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Christian Ireland.</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Tradition links her early life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with County Clare.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Many details reach us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through old stories.</a:t>
            </a:r>
          </a:p>
        </p:txBody>
      </p:sp>
      <p:sp>
        <p:nvSpPr>
          <p:cNvPr id="3" name="">
            <a:extLst xmlns:a="http://schemas.openxmlformats.org/drawingml/2006/main">
              <a:ext uri="{FF2B5EF4-FFF2-40B4-BE49-F238E27FC236}">
                <a16:creationId xmlns:a16="http://schemas.microsoft.com/office/drawing/2014/main" id="{EF95B342-D037-4EDD-AC2E-152902DD2B60}"/>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Stories can help us think</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about faith and kindness.</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52db175259a4d21"/>
          <a:stretch xmlns:a="http://schemas.openxmlformats.org/drawingml/2006/main"/>
        </p:blipFill>
        <p:spPr>
          <a:xfrm xmlns:a="http://schemas.openxmlformats.org/drawingml/2006/main">
            <a:off x="6477000" y="842181"/>
            <a:ext cx="5143500" cy="5097439"/>
          </a:xfrm>
          <a:prstGeom xmlns:a="http://schemas.openxmlformats.org/drawingml/2006/main" prst="rect">
            <a:avLst/>
          </a:prstGeom>
        </p:spPr>
      </p:pic>
    </p:spTree>
    <p:extLst>
      <p:ext uri="{BB962C8B-B14F-4D97-AF65-F5344CB8AC3E}">
        <p14:creationId xmlns:p14="http://schemas.microsoft.com/office/powerpoint/2010/main" val="451597706"/>
      </p:ext>
    </p:extLst>
  </p:cSld>
</p:sld>
</file>

<file path=ppt/slides/slide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41AA869-DD09-49D3-8631-0F943A5099C6}"/>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quiet island</a:t>
            </a:r>
          </a:p>
        </p:txBody>
      </p:sp>
      <p:sp>
        <p:nvSpPr>
          <p:cNvPr id="2" name="">
            <a:extLst xmlns:a="http://schemas.openxmlformats.org/drawingml/2006/main">
              <a:ext uri="{FF2B5EF4-FFF2-40B4-BE49-F238E27FC236}">
                <a16:creationId xmlns:a16="http://schemas.microsoft.com/office/drawing/2014/main" id="{1322C602-2047-4E42-BA2E-E898D10F5818}"/>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 the traditional story,</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Gobnait finds shelter on</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Inis Oírr, an Aran island.</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She spends time in prayer</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listens for God’s guidance.</a:t>
            </a:r>
          </a:p>
        </p:txBody>
      </p:sp>
      <p:sp>
        <p:nvSpPr>
          <p:cNvPr id="3" name="">
            <a:extLst xmlns:a="http://schemas.openxmlformats.org/drawingml/2006/main">
              <a:ext uri="{FF2B5EF4-FFF2-40B4-BE49-F238E27FC236}">
                <a16:creationId xmlns:a16="http://schemas.microsoft.com/office/drawing/2014/main" id="{39A7626D-1F85-46DB-AADC-C48A5AD9D19B}"/>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Where can you find</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a quiet moment?</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296b0ea26d04237"/>
          <a:stretch xmlns:a="http://schemas.openxmlformats.org/drawingml/2006/main"/>
        </p:blipFill>
        <p:spPr>
          <a:xfrm xmlns:a="http://schemas.openxmlformats.org/drawingml/2006/main">
            <a:off x="6477000" y="1107956"/>
            <a:ext cx="5143500" cy="4565888"/>
          </a:xfrm>
          <a:prstGeom xmlns:a="http://schemas.openxmlformats.org/drawingml/2006/main" prst="rect">
            <a:avLst/>
          </a:prstGeom>
        </p:spPr>
      </p:pic>
    </p:spTree>
    <p:extLst>
      <p:ext uri="{BB962C8B-B14F-4D97-AF65-F5344CB8AC3E}">
        <p14:creationId xmlns:p14="http://schemas.microsoft.com/office/powerpoint/2010/main" val="604222810"/>
      </p:ext>
    </p:extLst>
  </p:cSld>
</p:sld>
</file>

<file path=ppt/slides/slide4.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309F961-A608-4312-B4C1-AAEC902897A6}"/>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BF721C"/>
                </a:solidFill>
                <a:latin typeface="DejaVu Sans"/>
                <a:ea typeface="DejaVu Sans"/>
                <a:cs typeface="DejaVu Sans"/>
              </a:defRPr>
            </a:pPr>
            <a:r>
              <a:rPr sz="3300" b="1">
                <a:solidFill>
                  <a:srgbClr val="BF721C"/>
                </a:solidFill>
                <a:latin typeface="DejaVu Sans"/>
                <a:ea typeface="DejaVu Sans"/>
                <a:cs typeface="DejaVu Sans"/>
              </a:rPr>
              <a:t>An angel’s message</a:t>
            </a:r>
          </a:p>
        </p:txBody>
      </p:sp>
      <p:sp>
        <p:nvSpPr>
          <p:cNvPr id="2" name="">
            <a:extLst xmlns:a="http://schemas.openxmlformats.org/drawingml/2006/main">
              <a:ext uri="{FF2B5EF4-FFF2-40B4-BE49-F238E27FC236}">
                <a16:creationId xmlns:a16="http://schemas.microsoft.com/office/drawing/2014/main" id="{F0BBFB45-F8FE-4C4A-9602-DB9A61D9F58F}"/>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 story tells of an angel</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who asks Gobnait to travel</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until she finds nine white deer.</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That will be the place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where she is to settle.</a:t>
            </a:r>
          </a:p>
        </p:txBody>
      </p:sp>
      <p:sp>
        <p:nvSpPr>
          <p:cNvPr id="3" name="">
            <a:extLst xmlns:a="http://schemas.openxmlformats.org/drawingml/2006/main">
              <a:ext uri="{FF2B5EF4-FFF2-40B4-BE49-F238E27FC236}">
                <a16:creationId xmlns:a16="http://schemas.microsoft.com/office/drawing/2014/main" id="{9A221F4C-E18A-4E2D-A8EC-AB36E65E1AA7}"/>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What might she have felt</a:t>
            </a:r>
          </a:p>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about a new journey?</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1f0cffd6b82407f"/>
          <a:stretch xmlns:a="http://schemas.openxmlformats.org/drawingml/2006/main"/>
        </p:blipFill>
        <p:spPr>
          <a:xfrm xmlns:a="http://schemas.openxmlformats.org/drawingml/2006/main">
            <a:off x="6578421" y="819150"/>
            <a:ext cx="4940658" cy="5143500"/>
          </a:xfrm>
          <a:prstGeom xmlns:a="http://schemas.openxmlformats.org/drawingml/2006/main" prst="rect">
            <a:avLst/>
          </a:prstGeom>
        </p:spPr>
      </p:pic>
    </p:spTree>
    <p:extLst>
      <p:ext uri="{BB962C8B-B14F-4D97-AF65-F5344CB8AC3E}">
        <p14:creationId xmlns:p14="http://schemas.microsoft.com/office/powerpoint/2010/main" val="55495547"/>
      </p:ext>
    </p:extLst>
  </p:cSld>
</p:sld>
</file>

<file path=ppt/slides/slide5.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BC2006F-9830-4E8B-8544-6623940CF6B7}"/>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The journey continues</a:t>
            </a:r>
          </a:p>
        </p:txBody>
      </p:sp>
      <p:sp>
        <p:nvSpPr>
          <p:cNvPr id="2" name="">
            <a:extLst xmlns:a="http://schemas.openxmlformats.org/drawingml/2006/main">
              <a:ext uri="{FF2B5EF4-FFF2-40B4-BE49-F238E27FC236}">
                <a16:creationId xmlns:a16="http://schemas.microsoft.com/office/drawing/2014/main" id="{EEE67FE7-1259-4AF0-A847-A62D498C1232}"/>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Tradition tells of Gobnait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travelling through Munster,</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including places in Kerry.</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She keeps searching</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trusts in God.</a:t>
            </a:r>
          </a:p>
        </p:txBody>
      </p:sp>
      <p:sp>
        <p:nvSpPr>
          <p:cNvPr id="3" name="">
            <a:extLst xmlns:a="http://schemas.openxmlformats.org/drawingml/2006/main">
              <a:ext uri="{FF2B5EF4-FFF2-40B4-BE49-F238E27FC236}">
                <a16:creationId xmlns:a16="http://schemas.microsoft.com/office/drawing/2014/main" id="{222EE21D-FFA8-4AAA-B4B1-419E1074CF7E}"/>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Who helps you keep going</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when something is difficult?</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1249e791a874abd"/>
          <a:stretch xmlns:a="http://schemas.openxmlformats.org/drawingml/2006/main"/>
        </p:blipFill>
        <p:spPr>
          <a:xfrm xmlns:a="http://schemas.openxmlformats.org/drawingml/2006/main">
            <a:off x="6621887" y="819150"/>
            <a:ext cx="4853725" cy="5143500"/>
          </a:xfrm>
          <a:prstGeom xmlns:a="http://schemas.openxmlformats.org/drawingml/2006/main" prst="rect">
            <a:avLst/>
          </a:prstGeom>
        </p:spPr>
      </p:pic>
    </p:spTree>
    <p:extLst>
      <p:ext uri="{BB962C8B-B14F-4D97-AF65-F5344CB8AC3E}">
        <p14:creationId xmlns:p14="http://schemas.microsoft.com/office/powerpoint/2010/main" val="1552477942"/>
      </p:ext>
    </p:extLst>
  </p:cSld>
</p:sld>
</file>

<file path=ppt/slides/slide6.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73436A8-D680-4AC3-AFAC-D3E82F0B25C4}"/>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Nine white deer</a:t>
            </a:r>
          </a:p>
        </p:txBody>
      </p:sp>
      <p:sp>
        <p:nvSpPr>
          <p:cNvPr id="2" name="">
            <a:extLst xmlns:a="http://schemas.openxmlformats.org/drawingml/2006/main">
              <a:ext uri="{FF2B5EF4-FFF2-40B4-BE49-F238E27FC236}">
                <a16:creationId xmlns:a16="http://schemas.microsoft.com/office/drawing/2014/main" id="{20747964-5169-426B-A0B3-8E12A8047DF9}"/>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At Ballyvourney in Cork,</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 story says Gobnait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finds the nine white deer.</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She has reached the place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where she will make her home.</a:t>
            </a:r>
          </a:p>
        </p:txBody>
      </p:sp>
      <p:sp>
        <p:nvSpPr>
          <p:cNvPr id="3" name="">
            <a:extLst xmlns:a="http://schemas.openxmlformats.org/drawingml/2006/main">
              <a:ext uri="{FF2B5EF4-FFF2-40B4-BE49-F238E27FC236}">
                <a16:creationId xmlns:a16="http://schemas.microsoft.com/office/drawing/2014/main" id="{20AA5816-8C37-4F1F-A75E-80D57847BC3D}"/>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What makes a place</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feel like home?</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657e6ae191d4a30"/>
          <a:stretch xmlns:a="http://schemas.openxmlformats.org/drawingml/2006/main"/>
        </p:blipFill>
        <p:spPr>
          <a:xfrm xmlns:a="http://schemas.openxmlformats.org/drawingml/2006/main">
            <a:off x="6477000" y="949800"/>
            <a:ext cx="5143500" cy="4882199"/>
          </a:xfrm>
          <a:prstGeom xmlns:a="http://schemas.openxmlformats.org/drawingml/2006/main" prst="rect">
            <a:avLst/>
          </a:prstGeom>
        </p:spPr>
      </p:pic>
    </p:spTree>
    <p:extLst>
      <p:ext uri="{BB962C8B-B14F-4D97-AF65-F5344CB8AC3E}">
        <p14:creationId xmlns:p14="http://schemas.microsoft.com/office/powerpoint/2010/main" val="1125735993"/>
      </p:ext>
    </p:extLst>
  </p:cSld>
</p:sld>
</file>

<file path=ppt/slides/slide7.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19B54EE-38B5-4E77-BD4E-A36DEECD4FD2}"/>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A community of faith</a:t>
            </a:r>
          </a:p>
        </p:txBody>
      </p:sp>
      <p:sp>
        <p:nvSpPr>
          <p:cNvPr id="2" name="">
            <a:extLst xmlns:a="http://schemas.openxmlformats.org/drawingml/2006/main">
              <a:ext uri="{FF2B5EF4-FFF2-40B4-BE49-F238E27FC236}">
                <a16:creationId xmlns:a16="http://schemas.microsoft.com/office/drawing/2014/main" id="{9635EDBB-C54A-4AA3-B66E-4D150A581634}"/>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Gobnait is remembered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as the leader of a community</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of religious women</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at Ballyvourney.</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They devoted their lives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to God.</a:t>
            </a:r>
          </a:p>
        </p:txBody>
      </p:sp>
      <p:sp>
        <p:nvSpPr>
          <p:cNvPr id="3" name="">
            <a:extLst xmlns:a="http://schemas.openxmlformats.org/drawingml/2006/main">
              <a:ext uri="{FF2B5EF4-FFF2-40B4-BE49-F238E27FC236}">
                <a16:creationId xmlns:a16="http://schemas.microsoft.com/office/drawing/2014/main" id="{56063F98-1955-424E-92A6-0DDB497150DD}"/>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How can we help our class</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be a caring community?</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b53eb8b48fb46ce"/>
          <a:stretch xmlns:a="http://schemas.openxmlformats.org/drawingml/2006/main"/>
        </p:blipFill>
        <p:spPr>
          <a:xfrm xmlns:a="http://schemas.openxmlformats.org/drawingml/2006/main">
            <a:off x="6528731" y="819150"/>
            <a:ext cx="5040039" cy="5143500"/>
          </a:xfrm>
          <a:prstGeom xmlns:a="http://schemas.openxmlformats.org/drawingml/2006/main" prst="rect">
            <a:avLst/>
          </a:prstGeom>
        </p:spPr>
      </p:pic>
    </p:spTree>
    <p:extLst>
      <p:ext uri="{BB962C8B-B14F-4D97-AF65-F5344CB8AC3E}">
        <p14:creationId xmlns:p14="http://schemas.microsoft.com/office/powerpoint/2010/main" val="706381418"/>
      </p:ext>
    </p:extLst>
  </p:cSld>
</p:sld>
</file>

<file path=ppt/slides/slide8.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5818D68-35C8-4643-90F8-574818197542}"/>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BF721C"/>
                </a:solidFill>
                <a:latin typeface="DejaVu Sans"/>
                <a:ea typeface="DejaVu Sans"/>
                <a:cs typeface="DejaVu Sans"/>
              </a:defRPr>
            </a:pPr>
            <a:r>
              <a:rPr sz="3300" b="1">
                <a:solidFill>
                  <a:srgbClr val="BF721C"/>
                </a:solidFill>
                <a:latin typeface="DejaVu Sans"/>
                <a:ea typeface="DejaVu Sans"/>
                <a:cs typeface="DejaVu Sans"/>
              </a:rPr>
              <a:t>Gobnait and the bees</a:t>
            </a:r>
          </a:p>
        </p:txBody>
      </p:sp>
      <p:sp>
        <p:nvSpPr>
          <p:cNvPr id="2" name="">
            <a:extLst xmlns:a="http://schemas.openxmlformats.org/drawingml/2006/main">
              <a:ext uri="{FF2B5EF4-FFF2-40B4-BE49-F238E27FC236}">
                <a16:creationId xmlns:a16="http://schemas.microsoft.com/office/drawing/2014/main" id="{7EEE7D93-A51E-4D19-9EE5-4DDE5B768E72}"/>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Gobnait is closely linked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with bees and beekeeping.</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 the stories, she keeps hives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cares for her community.</a:t>
            </a:r>
          </a:p>
        </p:txBody>
      </p:sp>
      <p:sp>
        <p:nvSpPr>
          <p:cNvPr id="3" name="">
            <a:extLst xmlns:a="http://schemas.openxmlformats.org/drawingml/2006/main">
              <a:ext uri="{FF2B5EF4-FFF2-40B4-BE49-F238E27FC236}">
                <a16:creationId xmlns:a16="http://schemas.microsoft.com/office/drawing/2014/main" id="{23FBA445-6D92-4359-B941-7D8445FAEC4A}"/>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Her story can inspire us</a:t>
            </a:r>
          </a:p>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to care for living things.</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6f1068de7f347e5"/>
          <a:stretch xmlns:a="http://schemas.openxmlformats.org/drawingml/2006/main"/>
        </p:blipFill>
        <p:spPr>
          <a:xfrm xmlns:a="http://schemas.openxmlformats.org/drawingml/2006/main">
            <a:off x="6573071" y="819150"/>
            <a:ext cx="4951358" cy="5143500"/>
          </a:xfrm>
          <a:prstGeom xmlns:a="http://schemas.openxmlformats.org/drawingml/2006/main" prst="rect">
            <a:avLst/>
          </a:prstGeom>
        </p:spPr>
      </p:pic>
    </p:spTree>
    <p:extLst>
      <p:ext uri="{BB962C8B-B14F-4D97-AF65-F5344CB8AC3E}">
        <p14:creationId xmlns:p14="http://schemas.microsoft.com/office/powerpoint/2010/main" val="1181714270"/>
      </p:ext>
    </p:extLst>
  </p:cSld>
</p:sld>
</file>

<file path=ppt/slides/slide9.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CB5803A-5540-48C1-B75D-5EF5FDD6BE16}"/>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BF721C"/>
                </a:solidFill>
                <a:latin typeface="DejaVu Sans"/>
                <a:ea typeface="DejaVu Sans"/>
                <a:cs typeface="DejaVu Sans"/>
              </a:defRPr>
            </a:pPr>
            <a:r>
              <a:rPr sz="3300" b="1">
                <a:solidFill>
                  <a:srgbClr val="BF721C"/>
                </a:solidFill>
                <a:latin typeface="DejaVu Sans"/>
                <a:ea typeface="DejaVu Sans"/>
                <a:cs typeface="DejaVu Sans"/>
              </a:rPr>
              <a:t>The bees protect the cattle</a:t>
            </a:r>
          </a:p>
        </p:txBody>
      </p:sp>
      <p:sp>
        <p:nvSpPr>
          <p:cNvPr id="2" name="">
            <a:extLst xmlns:a="http://schemas.openxmlformats.org/drawingml/2006/main">
              <a:ext uri="{FF2B5EF4-FFF2-40B4-BE49-F238E27FC236}">
                <a16:creationId xmlns:a16="http://schemas.microsoft.com/office/drawing/2014/main" id="{4AEFA464-801B-4F36-A7A6-F11E588433C4}"/>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One legend tells of people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trying to take cattle.</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Gobnait releases bees,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the people flee.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The cattle remain safe.</a:t>
            </a:r>
          </a:p>
        </p:txBody>
      </p:sp>
      <p:sp>
        <p:nvSpPr>
          <p:cNvPr id="3" name="">
            <a:extLst xmlns:a="http://schemas.openxmlformats.org/drawingml/2006/main">
              <a:ext uri="{FF2B5EF4-FFF2-40B4-BE49-F238E27FC236}">
                <a16:creationId xmlns:a16="http://schemas.microsoft.com/office/drawing/2014/main" id="{ADA05CA2-D8E9-405C-9D72-42EB88D40F67}"/>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The tale remembers her</a:t>
            </a:r>
          </a:p>
          <a:p xmlns:a="http://schemas.openxmlformats.org/drawingml/2006/main">
            <a:pPr>
              <a:defRPr sz="2175" b="1">
                <a:solidFill>
                  <a:srgbClr val="BF721C"/>
                </a:solidFill>
                <a:latin typeface="DejaVu Sans"/>
                <a:ea typeface="DejaVu Sans"/>
                <a:cs typeface="DejaVu Sans"/>
              </a:defRPr>
            </a:pPr>
            <a:r>
              <a:rPr sz="2175" b="1">
                <a:solidFill>
                  <a:srgbClr val="BF721C"/>
                </a:solidFill>
                <a:latin typeface="DejaVu Sans"/>
                <a:ea typeface="DejaVu Sans"/>
                <a:cs typeface="DejaVu Sans"/>
              </a:rPr>
              <a:t>as a protector of others.</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784cc1ef19b4b06"/>
          <a:stretch xmlns:a="http://schemas.openxmlformats.org/drawingml/2006/main"/>
        </p:blipFill>
        <p:spPr>
          <a:xfrm xmlns:a="http://schemas.openxmlformats.org/drawingml/2006/main">
            <a:off x="6477000" y="997935"/>
            <a:ext cx="5143500" cy="4785930"/>
          </a:xfrm>
          <a:prstGeom xmlns:a="http://schemas.openxmlformats.org/drawingml/2006/main" prst="rect">
            <a:avLst/>
          </a:prstGeom>
        </p:spPr>
      </p:pic>
    </p:spTree>
    <p:extLst>
      <p:ext uri="{BB962C8B-B14F-4D97-AF65-F5344CB8AC3E}">
        <p14:creationId xmlns:p14="http://schemas.microsoft.com/office/powerpoint/2010/main" val="842781372"/>
      </p:ext>
    </p:extLst>
  </p:cSld>
</p:sld>
</file>

<file path=ppt/slides/slide10.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6AB983E-31A8-4685-B6B6-E1822F28E7C9}"/>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Care for people in need</a:t>
            </a:r>
          </a:p>
        </p:txBody>
      </p:sp>
      <p:sp>
        <p:nvSpPr>
          <p:cNvPr id="2" name="">
            <a:extLst xmlns:a="http://schemas.openxmlformats.org/drawingml/2006/main">
              <a:ext uri="{FF2B5EF4-FFF2-40B4-BE49-F238E27FC236}">
                <a16:creationId xmlns:a16="http://schemas.microsoft.com/office/drawing/2014/main" id="{34DCCC33-8F0A-4DDC-987F-08BF48C75E49}"/>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People remember Gobnait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as someone who brought</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comfort and help.</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Traditional stories link her</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with caring for the sick.</a:t>
            </a:r>
          </a:p>
        </p:txBody>
      </p:sp>
      <p:sp>
        <p:nvSpPr>
          <p:cNvPr id="3" name="">
            <a:extLst xmlns:a="http://schemas.openxmlformats.org/drawingml/2006/main">
              <a:ext uri="{FF2B5EF4-FFF2-40B4-BE49-F238E27FC236}">
                <a16:creationId xmlns:a16="http://schemas.microsoft.com/office/drawing/2014/main" id="{69610B57-8928-44B1-A523-7EF3AFEDE2A3}"/>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How could you comfort</a:t>
            </a:r>
          </a:p>
          <a:p xmlns:a="http://schemas.openxmlformats.org/drawingml/2006/main">
            <a:pPr>
              <a:defRPr sz="2175" b="1">
                <a:solidFill>
                  <a:srgbClr val="086A91"/>
                </a:solidFill>
                <a:latin typeface="DejaVu Sans"/>
                <a:ea typeface="DejaVu Sans"/>
                <a:cs typeface="DejaVu Sans"/>
              </a:defRPr>
            </a:pPr>
            <a:r>
              <a:rPr sz="2175" b="1">
                <a:solidFill>
                  <a:srgbClr val="086A91"/>
                </a:solidFill>
                <a:latin typeface="DejaVu Sans"/>
                <a:ea typeface="DejaVu Sans"/>
                <a:cs typeface="DejaVu Sans"/>
              </a:rPr>
              <a:t>someone who feels lonely?</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65125b4f8b04407"/>
          <a:stretch xmlns:a="http://schemas.openxmlformats.org/drawingml/2006/main"/>
        </p:blipFill>
        <p:spPr>
          <a:xfrm xmlns:a="http://schemas.openxmlformats.org/drawingml/2006/main">
            <a:off x="6646101" y="819150"/>
            <a:ext cx="4805297" cy="5143500"/>
          </a:xfrm>
          <a:prstGeom xmlns:a="http://schemas.openxmlformats.org/drawingml/2006/main" prst="rect">
            <a:avLst/>
          </a:prstGeom>
        </p:spPr>
      </p:pic>
    </p:spTree>
    <p:extLst>
      <p:ext uri="{BB962C8B-B14F-4D97-AF65-F5344CB8AC3E}">
        <p14:creationId xmlns:p14="http://schemas.microsoft.com/office/powerpoint/2010/main" val="818612872"/>
      </p:ext>
    </p:extLst>
  </p:cSld>
</p:sld>
</file>

<file path=ppt/slides/slide11.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7936C39-9E97-4296-9898-C947FEFA84D1}"/>
              </a:ext>
            </a:extLst>
          </p:cNvPr>
          <p:cNvSpPr>
            <a:spLocks xmlns:a="http://schemas.openxmlformats.org/drawingml/2006/main" noGrp="1"/>
          </p:cNvSpPr>
          <p:nvPr/>
        </p:nvSpPr>
        <p:spPr>
          <a:xfrm xmlns:a="http://schemas.openxmlformats.org/drawingml/2006/main">
            <a:off x="609600" y="704850"/>
            <a:ext cx="7048500" cy="1238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450" b="1">
                <a:solidFill>
                  <a:srgbClr val="086A91"/>
                </a:solidFill>
                <a:latin typeface="DejaVu Sans"/>
                <a:ea typeface="DejaVu Sans"/>
                <a:cs typeface="DejaVu Sans"/>
              </a:defRPr>
            </a:pPr>
            <a:r>
              <a:rPr sz="3450" b="1">
                <a:solidFill>
                  <a:srgbClr val="086A91"/>
                </a:solidFill>
                <a:latin typeface="DejaVu Sans"/>
                <a:ea typeface="DejaVu Sans"/>
                <a:cs typeface="DejaVu Sans"/>
              </a:rPr>
              <a:t>Gobnait and our diocese</a:t>
            </a:r>
          </a:p>
        </p:txBody>
      </p:sp>
      <p:sp>
        <p:nvSpPr>
          <p:cNvPr id="2" name="">
            <a:extLst xmlns:a="http://schemas.openxmlformats.org/drawingml/2006/main">
              <a:ext uri="{FF2B5EF4-FFF2-40B4-BE49-F238E27FC236}">
                <a16:creationId xmlns:a16="http://schemas.microsoft.com/office/drawing/2014/main" id="{B74A9F61-9AB9-46A7-B626-00F807A7FA04}"/>
              </a:ext>
            </a:extLst>
          </p:cNvPr>
          <p:cNvSpPr>
            <a:spLocks xmlns:a="http://schemas.openxmlformats.org/drawingml/2006/main" noGrp="1"/>
          </p:cNvSpPr>
          <p:nvPr/>
        </p:nvSpPr>
        <p:spPr>
          <a:xfrm xmlns:a="http://schemas.openxmlformats.org/drawingml/2006/main">
            <a:off x="609600" y="2324100"/>
            <a:ext cx="6858000" cy="2143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Churches in the Diocese of Kerry</a:t>
            </a:r>
          </a:p>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bear St Gobnait’s name.</a:t>
            </a:r>
          </a:p>
          <a:p xmlns:a="http://schemas.openxmlformats.org/drawingml/2006/main">
            <a:r>
              <a:t/>
            </a:r>
          </a:p>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We find them in Dún Chaoin</a:t>
            </a:r>
          </a:p>
          <a:p xmlns:a="http://schemas.openxmlformats.org/drawingml/2006/main">
            <a:pPr>
              <a:defRPr sz="2475" b="0">
                <a:solidFill>
                  <a:srgbClr val="17394B"/>
                </a:solidFill>
                <a:latin typeface="DejaVu Sans"/>
                <a:ea typeface="DejaVu Sans"/>
                <a:cs typeface="DejaVu Sans"/>
              </a:defRPr>
            </a:pPr>
            <a:r>
              <a:rPr sz="2475" b="0">
                <a:solidFill>
                  <a:srgbClr val="17394B"/>
                </a:solidFill>
                <a:latin typeface="DejaVu Sans"/>
                <a:ea typeface="DejaVu Sans"/>
                <a:cs typeface="DejaVu Sans"/>
              </a:rPr>
              <a:t>and in Keel, Castlemaine.</a:t>
            </a:r>
          </a:p>
        </p:txBody>
      </p:sp>
      <p:sp>
        <p:nvSpPr>
          <p:cNvPr id="3" name="">
            <a:extLst xmlns:a="http://schemas.openxmlformats.org/drawingml/2006/main">
              <a:ext uri="{FF2B5EF4-FFF2-40B4-BE49-F238E27FC236}">
                <a16:creationId xmlns:a16="http://schemas.microsoft.com/office/drawing/2014/main" id="{4CF7A0CC-2F01-4E06-8FD7-6894C97C1236}"/>
              </a:ext>
            </a:extLst>
          </p:cNvPr>
          <p:cNvSpPr>
            <a:spLocks xmlns:a="http://schemas.openxmlformats.org/drawingml/2006/main" noGrp="1"/>
          </p:cNvSpPr>
          <p:nvPr/>
        </p:nvSpPr>
        <p:spPr>
          <a:xfrm xmlns:a="http://schemas.openxmlformats.org/drawingml/2006/main">
            <a:off x="609600" y="4914900"/>
            <a:ext cx="6858000"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1">
                <a:solidFill>
                  <a:srgbClr val="477625"/>
                </a:solidFill>
                <a:latin typeface="DejaVu Sans"/>
                <a:ea typeface="DejaVu Sans"/>
                <a:cs typeface="DejaVu Sans"/>
              </a:defRPr>
            </a:pPr>
            <a:r>
              <a:rPr sz="2400" b="1">
                <a:solidFill>
                  <a:srgbClr val="477625"/>
                </a:solidFill>
                <a:latin typeface="DejaVu Sans"/>
                <a:ea typeface="DejaVu Sans"/>
                <a:cs typeface="DejaVu Sans"/>
              </a:rPr>
              <a:t>Her memory belongs to the faith</a:t>
            </a:r>
          </a:p>
          <a:p xmlns:a="http://schemas.openxmlformats.org/drawingml/2006/main">
            <a:pPr>
              <a:defRPr sz="2400" b="1">
                <a:solidFill>
                  <a:srgbClr val="477625"/>
                </a:solidFill>
                <a:latin typeface="DejaVu Sans"/>
                <a:ea typeface="DejaVu Sans"/>
                <a:cs typeface="DejaVu Sans"/>
              </a:defRPr>
            </a:pPr>
            <a:r>
              <a:rPr sz="2400" b="1">
                <a:solidFill>
                  <a:srgbClr val="477625"/>
                </a:solidFill>
                <a:latin typeface="DejaVu Sans"/>
                <a:ea typeface="DejaVu Sans"/>
                <a:cs typeface="DejaVu Sans"/>
              </a:rPr>
              <a:t>and heritage of our communities.</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ba0126bdf35460c"/>
          <a:stretch xmlns:a="http://schemas.openxmlformats.org/drawingml/2006/main"/>
        </p:blipFill>
        <p:spPr>
          <a:xfrm xmlns:a="http://schemas.openxmlformats.org/drawingml/2006/main">
            <a:off x="8096250" y="1695450"/>
            <a:ext cx="3143250" cy="3143250"/>
          </a:xfrm>
          <a:prstGeom xmlns:a="http://schemas.openxmlformats.org/drawingml/2006/main" prst="rect">
            <a:avLst/>
          </a:prstGeom>
        </p:spPr>
      </p:pic>
    </p:spTree>
    <p:extLst>
      <p:ext uri="{BB962C8B-B14F-4D97-AF65-F5344CB8AC3E}">
        <p14:creationId xmlns:p14="http://schemas.microsoft.com/office/powerpoint/2010/main" val="1123616895"/>
      </p:ext>
    </p:extLst>
  </p:cSld>
</p:sld>
</file>

<file path=ppt/slides/slide12.xml><?xml version="1.0" encoding="utf-8"?>
<p:sld xmlns:p="http://schemas.openxmlformats.org/presentationml/2006/main">
  <p:cSld>
    <p:bg>
      <p:bgPr>
        <a:solidFill xmlns:a="http://schemas.openxmlformats.org/drawingml/2006/main">
          <a:srgbClr val="EDF7F7"/>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4C467B6-A825-4BD3-952E-96ED15B2349E}"/>
              </a:ext>
            </a:extLst>
          </p:cNvPr>
          <p:cNvSpPr>
            <a:spLocks xmlns:a="http://schemas.openxmlformats.org/drawingml/2006/main" noGrp="1"/>
          </p:cNvSpPr>
          <p:nvPr/>
        </p:nvSpPr>
        <p:spPr>
          <a:xfrm xmlns:a="http://schemas.openxmlformats.org/drawingml/2006/main">
            <a:off x="609600" y="647700"/>
            <a:ext cx="109347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600" b="1">
                <a:solidFill>
                  <a:srgbClr val="086A91"/>
                </a:solidFill>
                <a:latin typeface="DejaVu Sans"/>
                <a:ea typeface="DejaVu Sans"/>
                <a:cs typeface="DejaVu Sans"/>
              </a:defRPr>
            </a:pPr>
            <a:r>
              <a:rPr sz="3600" b="1">
                <a:solidFill>
                  <a:srgbClr val="086A91"/>
                </a:solidFill>
                <a:latin typeface="DejaVu Sans"/>
                <a:ea typeface="DejaVu Sans"/>
                <a:cs typeface="DejaVu Sans"/>
              </a:rPr>
              <a:t>A day to remember Gobnait</a:t>
            </a:r>
          </a:p>
        </p:txBody>
      </p:sp>
      <p:sp>
        <p:nvSpPr>
          <p:cNvPr id="2" name="">
            <a:extLst xmlns:a="http://schemas.openxmlformats.org/drawingml/2006/main">
              <a:ext uri="{FF2B5EF4-FFF2-40B4-BE49-F238E27FC236}">
                <a16:creationId xmlns:a16="http://schemas.microsoft.com/office/drawing/2014/main" id="{5F955640-51A2-415B-ADD1-9E2B6DE48EBE}"/>
              </a:ext>
            </a:extLst>
          </p:cNvPr>
          <p:cNvSpPr>
            <a:spLocks xmlns:a="http://schemas.openxmlformats.org/drawingml/2006/main" noGrp="1"/>
          </p:cNvSpPr>
          <p:nvPr/>
        </p:nvSpPr>
        <p:spPr>
          <a:xfrm xmlns:a="http://schemas.openxmlformats.org/drawingml/2006/main">
            <a:off x="609600" y="2133600"/>
            <a:ext cx="10572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4650" b="1">
                <a:solidFill>
                  <a:srgbClr val="BF721C"/>
                </a:solidFill>
                <a:latin typeface="DejaVu Sans"/>
                <a:ea typeface="DejaVu Sans"/>
                <a:cs typeface="DejaVu Sans"/>
              </a:defRPr>
            </a:pPr>
            <a:r>
              <a:rPr sz="4650" b="1">
                <a:solidFill>
                  <a:srgbClr val="BF721C"/>
                </a:solidFill>
                <a:latin typeface="DejaVu Sans"/>
                <a:ea typeface="DejaVu Sans"/>
                <a:cs typeface="DejaVu Sans"/>
              </a:rPr>
              <a:t>11 February</a:t>
            </a:r>
          </a:p>
        </p:txBody>
      </p:sp>
      <p:sp>
        <p:nvSpPr>
          <p:cNvPr id="3" name="">
            <a:extLst xmlns:a="http://schemas.openxmlformats.org/drawingml/2006/main">
              <a:ext uri="{FF2B5EF4-FFF2-40B4-BE49-F238E27FC236}">
                <a16:creationId xmlns:a16="http://schemas.microsoft.com/office/drawing/2014/main" id="{E62790D5-B7E6-480D-A781-0A2FC160FAA1}"/>
              </a:ext>
            </a:extLst>
          </p:cNvPr>
          <p:cNvSpPr>
            <a:spLocks xmlns:a="http://schemas.openxmlformats.org/drawingml/2006/main" noGrp="1"/>
          </p:cNvSpPr>
          <p:nvPr/>
        </p:nvSpPr>
        <p:spPr>
          <a:xfrm xmlns:a="http://schemas.openxmlformats.org/drawingml/2006/main">
            <a:off x="609600" y="3457575"/>
            <a:ext cx="10572750" cy="1847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This is St Gobnait’s feast day.</a:t>
            </a:r>
          </a:p>
          <a:p xmlns:a="http://schemas.openxmlformats.org/drawingml/2006/main">
            <a:r>
              <a:t/>
            </a:r>
          </a:p>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People honour her through prayer</a:t>
            </a:r>
          </a:p>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and remember her care for others.</a:t>
            </a:r>
          </a:p>
        </p:txBody>
      </p:sp>
      <p:sp>
        <p:nvSpPr>
          <p:cNvPr id="4" name="">
            <a:extLst xmlns:a="http://schemas.openxmlformats.org/drawingml/2006/main">
              <a:ext uri="{FF2B5EF4-FFF2-40B4-BE49-F238E27FC236}">
                <a16:creationId xmlns:a16="http://schemas.microsoft.com/office/drawing/2014/main" id="{FD6E2E09-FB30-4770-98D2-3D660CE22580}"/>
              </a:ext>
            </a:extLst>
          </p:cNvPr>
          <p:cNvSpPr>
            <a:spLocks xmlns:a="http://schemas.openxmlformats.org/drawingml/2006/main" noGrp="1"/>
          </p:cNvSpPr>
          <p:nvPr/>
        </p:nvSpPr>
        <p:spPr>
          <a:xfrm xmlns:a="http://schemas.openxmlformats.org/drawingml/2006/main">
            <a:off x="609600" y="584835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250" b="1">
                <a:solidFill>
                  <a:srgbClr val="477625"/>
                </a:solidFill>
                <a:latin typeface="DejaVu Sans"/>
                <a:ea typeface="DejaVu Sans"/>
                <a:cs typeface="DejaVu Sans"/>
              </a:defRPr>
            </a:pPr>
            <a:r>
              <a:rPr sz="2250" b="1">
                <a:solidFill>
                  <a:srgbClr val="477625"/>
                </a:solidFill>
                <a:latin typeface="DejaVu Sans"/>
                <a:ea typeface="DejaVu Sans"/>
                <a:cs typeface="DejaVu Sans"/>
              </a:rPr>
              <a:t>Who could we remember in our prayers?</a:t>
            </a:r>
          </a:p>
        </p:txBody>
      </p:sp>
    </p:spTree>
    <p:extLst>
      <p:ext uri="{BB962C8B-B14F-4D97-AF65-F5344CB8AC3E}">
        <p14:creationId xmlns:p14="http://schemas.microsoft.com/office/powerpoint/2010/main" val="766979774"/>
      </p:ext>
    </p:extLst>
  </p:cSld>
</p:sld>
</file>

<file path=ppt/slides/slide13.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13E99CE-F72C-475D-B549-CC2297DAF09E}"/>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477625"/>
                </a:solidFill>
                <a:latin typeface="DejaVu Sans"/>
                <a:ea typeface="DejaVu Sans"/>
                <a:cs typeface="DejaVu Sans"/>
              </a:defRPr>
            </a:pPr>
            <a:r>
              <a:rPr sz="3300" b="1">
                <a:solidFill>
                  <a:srgbClr val="477625"/>
                </a:solidFill>
                <a:latin typeface="DejaVu Sans"/>
                <a:ea typeface="DejaVu Sans"/>
                <a:cs typeface="DejaVu Sans"/>
              </a:rPr>
              <a:t>Kindness in our own lives</a:t>
            </a:r>
          </a:p>
        </p:txBody>
      </p:sp>
      <p:sp>
        <p:nvSpPr>
          <p:cNvPr id="2" name="">
            <a:extLst xmlns:a="http://schemas.openxmlformats.org/drawingml/2006/main">
              <a:ext uri="{FF2B5EF4-FFF2-40B4-BE49-F238E27FC236}">
                <a16:creationId xmlns:a16="http://schemas.microsoft.com/office/drawing/2014/main" id="{37236672-F630-42C3-8D9C-AC4FB2F5A1A7}"/>
              </a:ext>
            </a:extLst>
          </p:cNvPr>
          <p:cNvSpPr>
            <a:spLocks xmlns:a="http://schemas.openxmlformats.org/drawingml/2006/main" noGrp="1"/>
          </p:cNvSpPr>
          <p:nvPr/>
        </p:nvSpPr>
        <p:spPr>
          <a:xfrm xmlns:a="http://schemas.openxmlformats.org/drawingml/2006/main">
            <a:off x="609600" y="2076450"/>
            <a:ext cx="53816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We can follow her example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by noticing who needs help.</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We can listen kindly,</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include someone, or care</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for our shared surroundings.</a:t>
            </a:r>
          </a:p>
        </p:txBody>
      </p:sp>
      <p:sp>
        <p:nvSpPr>
          <p:cNvPr id="3" name="">
            <a:extLst xmlns:a="http://schemas.openxmlformats.org/drawingml/2006/main">
              <a:ext uri="{FF2B5EF4-FFF2-40B4-BE49-F238E27FC236}">
                <a16:creationId xmlns:a16="http://schemas.microsoft.com/office/drawing/2014/main" id="{C98F5A12-234E-4AD5-8E53-4D51A8ED284C}"/>
              </a:ext>
            </a:extLst>
          </p:cNvPr>
          <p:cNvSpPr>
            <a:spLocks xmlns:a="http://schemas.openxmlformats.org/drawingml/2006/main" noGrp="1"/>
          </p:cNvSpPr>
          <p:nvPr/>
        </p:nvSpPr>
        <p:spPr>
          <a:xfrm xmlns:a="http://schemas.openxmlformats.org/drawingml/2006/main">
            <a:off x="609600" y="5067300"/>
            <a:ext cx="5381625"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What small act of care</a:t>
            </a:r>
          </a:p>
          <a:p xmlns:a="http://schemas.openxmlformats.org/drawingml/2006/main">
            <a:pPr>
              <a:defRPr sz="2175" b="1">
                <a:solidFill>
                  <a:srgbClr val="477625"/>
                </a:solidFill>
                <a:latin typeface="DejaVu Sans"/>
                <a:ea typeface="DejaVu Sans"/>
                <a:cs typeface="DejaVu Sans"/>
              </a:defRPr>
            </a:pPr>
            <a:r>
              <a:rPr sz="2175" b="1">
                <a:solidFill>
                  <a:srgbClr val="477625"/>
                </a:solidFill>
                <a:latin typeface="DejaVu Sans"/>
                <a:ea typeface="DejaVu Sans"/>
                <a:cs typeface="DejaVu Sans"/>
              </a:rPr>
              <a:t>could you choose today?</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e7917066a2aa495e"/>
          <a:stretch xmlns:a="http://schemas.openxmlformats.org/drawingml/2006/main"/>
        </p:blipFill>
        <p:spPr>
          <a:xfrm xmlns:a="http://schemas.openxmlformats.org/drawingml/2006/main">
            <a:off x="6688377" y="819150"/>
            <a:ext cx="4720747" cy="5143500"/>
          </a:xfrm>
          <a:prstGeom xmlns:a="http://schemas.openxmlformats.org/drawingml/2006/main" prst="rect">
            <a:avLst/>
          </a:prstGeom>
        </p:spPr>
      </p:pic>
    </p:spTree>
    <p:extLst>
      <p:ext uri="{BB962C8B-B14F-4D97-AF65-F5344CB8AC3E}">
        <p14:creationId xmlns:p14="http://schemas.microsoft.com/office/powerpoint/2010/main" val="497325285"/>
      </p:ext>
    </p:extLst>
  </p:cSld>
</p:sld>
</file>

<file path=ppt/slides/slide14.xml><?xml version="1.0" encoding="utf-8"?>
<p:sld xmlns:p="http://schemas.openxmlformats.org/presentationml/2006/main">
  <p:cSld>
    <p:bg>
      <p:bgPr>
        <a:solidFill xmlns:a="http://schemas.openxmlformats.org/drawingml/2006/main">
          <a:srgbClr val="F0F8FB"/>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E3FC0D7-BB4C-4BDB-8D6A-AD9F667106B1}"/>
              </a:ext>
            </a:extLst>
          </p:cNvPr>
          <p:cNvSpPr>
            <a:spLocks xmlns:a="http://schemas.openxmlformats.org/drawingml/2006/main" noGrp="1"/>
          </p:cNvSpPr>
          <p:nvPr/>
        </p:nvSpPr>
        <p:spPr>
          <a:xfrm xmlns:a="http://schemas.openxmlformats.org/drawingml/2006/main">
            <a:off x="609600" y="647700"/>
            <a:ext cx="109347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600" b="1">
                <a:solidFill>
                  <a:srgbClr val="086A91"/>
                </a:solidFill>
                <a:latin typeface="DejaVu Sans"/>
                <a:ea typeface="DejaVu Sans"/>
                <a:cs typeface="DejaVu Sans"/>
              </a:defRPr>
            </a:pPr>
            <a:r>
              <a:rPr sz="3600" b="1">
                <a:solidFill>
                  <a:srgbClr val="086A91"/>
                </a:solidFill>
                <a:latin typeface="DejaVu Sans"/>
                <a:ea typeface="DejaVu Sans"/>
                <a:cs typeface="DejaVu Sans"/>
              </a:rPr>
              <a:t>A caring response</a:t>
            </a:r>
          </a:p>
        </p:txBody>
      </p:sp>
      <p:sp>
        <p:nvSpPr>
          <p:cNvPr id="2" name="">
            <a:extLst xmlns:a="http://schemas.openxmlformats.org/drawingml/2006/main">
              <a:ext uri="{FF2B5EF4-FFF2-40B4-BE49-F238E27FC236}">
                <a16:creationId xmlns:a16="http://schemas.microsoft.com/office/drawing/2014/main" id="{0E361327-E538-4D09-9B37-78F579A6DFAE}"/>
              </a:ext>
            </a:extLst>
          </p:cNvPr>
          <p:cNvSpPr>
            <a:spLocks xmlns:a="http://schemas.openxmlformats.org/drawingml/2006/main" noGrp="1"/>
          </p:cNvSpPr>
          <p:nvPr/>
        </p:nvSpPr>
        <p:spPr>
          <a:xfrm xmlns:a="http://schemas.openxmlformats.org/drawingml/2006/main">
            <a:off x="609600" y="2181225"/>
            <a:ext cx="106680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75" b="1">
                <a:solidFill>
                  <a:srgbClr val="17394B"/>
                </a:solidFill>
                <a:latin typeface="DejaVu Sans"/>
                <a:ea typeface="DejaVu Sans"/>
                <a:cs typeface="DejaVu Sans"/>
              </a:defRPr>
            </a:pPr>
            <a:r>
              <a:rPr sz="2775" b="1">
                <a:solidFill>
                  <a:srgbClr val="17394B"/>
                </a:solidFill>
                <a:latin typeface="DejaVu Sans"/>
                <a:ea typeface="DejaVu Sans"/>
                <a:cs typeface="DejaVu Sans"/>
              </a:rPr>
              <a:t>A classmate sits alone at break time.</a:t>
            </a:r>
          </a:p>
        </p:txBody>
      </p:sp>
      <p:sp>
        <p:nvSpPr>
          <p:cNvPr id="3" name="">
            <a:extLst xmlns:a="http://schemas.openxmlformats.org/drawingml/2006/main">
              <a:ext uri="{FF2B5EF4-FFF2-40B4-BE49-F238E27FC236}">
                <a16:creationId xmlns:a16="http://schemas.microsoft.com/office/drawing/2014/main" id="{4B1C4D97-2A5F-4AED-9618-E443774B5692}"/>
              </a:ext>
            </a:extLst>
          </p:cNvPr>
          <p:cNvSpPr>
            <a:spLocks xmlns:a="http://schemas.openxmlformats.org/drawingml/2006/main" noGrp="1"/>
          </p:cNvSpPr>
          <p:nvPr/>
        </p:nvSpPr>
        <p:spPr>
          <a:xfrm xmlns:a="http://schemas.openxmlformats.org/drawingml/2006/main">
            <a:off x="609600" y="3276600"/>
            <a:ext cx="1057275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They look sad and do not join in.</a:t>
            </a:r>
          </a:p>
          <a:p xmlns:a="http://schemas.openxmlformats.org/drawingml/2006/main">
            <a:r>
              <a:t/>
            </a:r>
          </a:p>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What could you say?</a:t>
            </a:r>
          </a:p>
          <a:p xmlns:a="http://schemas.openxmlformats.org/drawingml/2006/main">
            <a:pPr>
              <a:defRPr sz="2700" b="0">
                <a:solidFill>
                  <a:srgbClr val="17394B"/>
                </a:solidFill>
                <a:latin typeface="DejaVu Sans"/>
                <a:ea typeface="DejaVu Sans"/>
                <a:cs typeface="DejaVu Sans"/>
              </a:defRPr>
            </a:pPr>
            <a:r>
              <a:rPr sz="2700" b="0">
                <a:solidFill>
                  <a:srgbClr val="17394B"/>
                </a:solidFill>
                <a:latin typeface="DejaVu Sans"/>
                <a:ea typeface="DejaVu Sans"/>
                <a:cs typeface="DejaVu Sans"/>
              </a:rPr>
              <a:t>Which trusted adult could help?</a:t>
            </a:r>
          </a:p>
        </p:txBody>
      </p:sp>
      <p:sp>
        <p:nvSpPr>
          <p:cNvPr id="4" name="">
            <a:extLst xmlns:a="http://schemas.openxmlformats.org/drawingml/2006/main">
              <a:ext uri="{FF2B5EF4-FFF2-40B4-BE49-F238E27FC236}">
                <a16:creationId xmlns:a16="http://schemas.microsoft.com/office/drawing/2014/main" id="{A3CD0DC1-7EE7-49E8-B44D-3DA484F69BC5}"/>
              </a:ext>
            </a:extLst>
          </p:cNvPr>
          <p:cNvSpPr>
            <a:spLocks xmlns:a="http://schemas.openxmlformats.org/drawingml/2006/main" noGrp="1"/>
          </p:cNvSpPr>
          <p:nvPr/>
        </p:nvSpPr>
        <p:spPr>
          <a:xfrm xmlns:a="http://schemas.openxmlformats.org/drawingml/2006/main">
            <a:off x="609600" y="584835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250" b="1">
                <a:solidFill>
                  <a:srgbClr val="477625"/>
                </a:solidFill>
                <a:latin typeface="DejaVu Sans"/>
                <a:ea typeface="DejaVu Sans"/>
                <a:cs typeface="DejaVu Sans"/>
              </a:defRPr>
            </a:pPr>
            <a:r>
              <a:rPr sz="2250" b="1">
                <a:solidFill>
                  <a:srgbClr val="477625"/>
                </a:solidFill>
                <a:latin typeface="DejaVu Sans"/>
                <a:ea typeface="DejaVu Sans"/>
                <a:cs typeface="DejaVu Sans"/>
              </a:rPr>
              <a:t>Talk with a partner and choose a kind response.</a:t>
            </a:r>
          </a:p>
        </p:txBody>
      </p:sp>
    </p:spTree>
    <p:extLst>
      <p:ext uri="{BB962C8B-B14F-4D97-AF65-F5344CB8AC3E}">
        <p14:creationId xmlns:p14="http://schemas.microsoft.com/office/powerpoint/2010/main" val="1007564055"/>
      </p:ext>
    </p:extLst>
  </p:cSld>
</p:sld>
</file>

<file path=ppt/slides/slide15.xml><?xml version="1.0" encoding="utf-8"?>
<p:sld xmlns:p="http://schemas.openxmlformats.org/presentationml/2006/main">
  <p:cSld>
    <p:bg>
      <p:bgPr>
        <a:solidFill xmlns:a="http://schemas.openxmlformats.org/drawingml/2006/main">
          <a:srgbClr val="FFF7E9"/>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E2D1C42-C002-405E-98F5-A52AE4C3E077}"/>
              </a:ext>
            </a:extLst>
          </p:cNvPr>
          <p:cNvSpPr>
            <a:spLocks xmlns:a="http://schemas.openxmlformats.org/drawingml/2006/main" noGrp="1"/>
          </p:cNvSpPr>
          <p:nvPr/>
        </p:nvSpPr>
        <p:spPr>
          <a:xfrm xmlns:a="http://schemas.openxmlformats.org/drawingml/2006/main">
            <a:off x="609600" y="609600"/>
            <a:ext cx="109347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600" b="1">
                <a:solidFill>
                  <a:srgbClr val="BF721C"/>
                </a:solidFill>
                <a:latin typeface="DejaVu Sans"/>
                <a:ea typeface="DejaVu Sans"/>
                <a:cs typeface="DejaVu Sans"/>
              </a:defRPr>
            </a:pPr>
            <a:r>
              <a:rPr sz="3600" b="1">
                <a:solidFill>
                  <a:srgbClr val="BF721C"/>
                </a:solidFill>
                <a:latin typeface="DejaVu Sans"/>
                <a:ea typeface="DejaVu Sans"/>
                <a:cs typeface="DejaVu Sans"/>
              </a:rPr>
              <a:t>Our garden of kindness</a:t>
            </a:r>
          </a:p>
        </p:txBody>
      </p:sp>
      <p:sp>
        <p:nvSpPr>
          <p:cNvPr id="2" name="">
            <a:extLst xmlns:a="http://schemas.openxmlformats.org/drawingml/2006/main">
              <a:ext uri="{FF2B5EF4-FFF2-40B4-BE49-F238E27FC236}">
                <a16:creationId xmlns:a16="http://schemas.microsoft.com/office/drawing/2014/main" id="{F2AF7348-6FAB-4BC0-9100-D49E8DB1F027}"/>
              </a:ext>
            </a:extLst>
          </p:cNvPr>
          <p:cNvSpPr>
            <a:spLocks xmlns:a="http://schemas.openxmlformats.org/drawingml/2006/main" noGrp="1"/>
          </p:cNvSpPr>
          <p:nvPr/>
        </p:nvSpPr>
        <p:spPr>
          <a:xfrm xmlns:a="http://schemas.openxmlformats.org/drawingml/2006/main">
            <a:off x="609600" y="2066925"/>
            <a:ext cx="106203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775" b="1">
                <a:solidFill>
                  <a:srgbClr val="17394B"/>
                </a:solidFill>
                <a:latin typeface="DejaVu Sans"/>
                <a:ea typeface="DejaVu Sans"/>
                <a:cs typeface="DejaVu Sans"/>
              </a:defRPr>
            </a:pPr>
            <a:r>
              <a:rPr sz="2775" b="1">
                <a:solidFill>
                  <a:srgbClr val="17394B"/>
                </a:solidFill>
                <a:latin typeface="DejaVu Sans"/>
                <a:ea typeface="DejaVu Sans"/>
                <a:cs typeface="DejaVu Sans"/>
              </a:rPr>
              <a:t>Draw a flower on a page.</a:t>
            </a:r>
          </a:p>
        </p:txBody>
      </p:sp>
      <p:sp>
        <p:nvSpPr>
          <p:cNvPr id="3" name="">
            <a:extLst xmlns:a="http://schemas.openxmlformats.org/drawingml/2006/main">
              <a:ext uri="{FF2B5EF4-FFF2-40B4-BE49-F238E27FC236}">
                <a16:creationId xmlns:a16="http://schemas.microsoft.com/office/drawing/2014/main" id="{1F9DBFE7-1911-461C-A93D-3307A366B9D5}"/>
              </a:ext>
            </a:extLst>
          </p:cNvPr>
          <p:cNvSpPr>
            <a:spLocks xmlns:a="http://schemas.openxmlformats.org/drawingml/2006/main" noGrp="1"/>
          </p:cNvSpPr>
          <p:nvPr/>
        </p:nvSpPr>
        <p:spPr>
          <a:xfrm xmlns:a="http://schemas.openxmlformats.org/drawingml/2006/main">
            <a:off x="609600" y="3028950"/>
            <a:ext cx="10572750" cy="24098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On a petal, write one kind action</a:t>
            </a:r>
          </a:p>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you will try this week.</a:t>
            </a:r>
          </a:p>
          <a:p xmlns:a="http://schemas.openxmlformats.org/drawingml/2006/main">
            <a:r>
              <a:t/>
            </a:r>
          </a:p>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Add your flowers to a class display.</a:t>
            </a:r>
          </a:p>
          <a:p xmlns:a="http://schemas.openxmlformats.org/drawingml/2006/main">
            <a:pPr>
              <a:defRPr sz="2625" b="0">
                <a:solidFill>
                  <a:srgbClr val="17394B"/>
                </a:solidFill>
                <a:latin typeface="DejaVu Sans"/>
                <a:ea typeface="DejaVu Sans"/>
                <a:cs typeface="DejaVu Sans"/>
              </a:defRPr>
            </a:pPr>
            <a:r>
              <a:rPr sz="2625" b="0">
                <a:solidFill>
                  <a:srgbClr val="17394B"/>
                </a:solidFill>
                <a:latin typeface="DejaVu Sans"/>
                <a:ea typeface="DejaVu Sans"/>
                <a:cs typeface="DejaVu Sans"/>
              </a:rPr>
              <a:t>Together, our small actions help others.</a:t>
            </a:r>
          </a:p>
        </p:txBody>
      </p:sp>
      <p:sp>
        <p:nvSpPr>
          <p:cNvPr id="4" name="">
            <a:extLst xmlns:a="http://schemas.openxmlformats.org/drawingml/2006/main">
              <a:ext uri="{FF2B5EF4-FFF2-40B4-BE49-F238E27FC236}">
                <a16:creationId xmlns:a16="http://schemas.microsoft.com/office/drawing/2014/main" id="{F2722F0A-BBB2-4FC8-865D-F72F555E9833}"/>
              </a:ext>
            </a:extLst>
          </p:cNvPr>
          <p:cNvSpPr>
            <a:spLocks xmlns:a="http://schemas.openxmlformats.org/drawingml/2006/main" noGrp="1"/>
          </p:cNvSpPr>
          <p:nvPr/>
        </p:nvSpPr>
        <p:spPr>
          <a:xfrm xmlns:a="http://schemas.openxmlformats.org/drawingml/2006/main">
            <a:off x="609600" y="5791200"/>
            <a:ext cx="10572750" cy="590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75" b="1">
                <a:solidFill>
                  <a:srgbClr val="086A91"/>
                </a:solidFill>
                <a:latin typeface="DejaVu Sans"/>
                <a:ea typeface="DejaVu Sans"/>
                <a:cs typeface="DejaVu Sans"/>
              </a:defRPr>
            </a:pPr>
            <a:r>
              <a:rPr sz="2475" b="1">
                <a:solidFill>
                  <a:srgbClr val="086A91"/>
                </a:solidFill>
                <a:latin typeface="DejaVu Sans"/>
                <a:ea typeface="DejaVu Sans"/>
                <a:cs typeface="DejaVu Sans"/>
              </a:rPr>
              <a:t>“God, help me to care for …”</a:t>
            </a:r>
          </a:p>
        </p:txBody>
      </p:sp>
    </p:spTree>
    <p:extLst>
      <p:ext uri="{BB962C8B-B14F-4D97-AF65-F5344CB8AC3E}">
        <p14:creationId xmlns:p14="http://schemas.microsoft.com/office/powerpoint/2010/main" val="137235538"/>
      </p:ext>
    </p:extLst>
  </p:cSld>
</p:sld>
</file>

<file path=ppt/slides/slide16.xml><?xml version="1.0" encoding="utf-8"?>
<p:sld xmlns:p="http://schemas.openxmlformats.org/presentationml/2006/main">
  <p:cSld>
    <p:bg>
      <p:bgPr>
        <a:solidFill xmlns:a="http://schemas.openxmlformats.org/drawingml/2006/main">
          <a:srgbClr val="FFFDF8"/>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C761BAB2-8FC8-4016-B202-9CA094DDF1A0}"/>
              </a:ext>
            </a:extLst>
          </p:cNvPr>
          <p:cNvSpPr>
            <a:spLocks xmlns:a="http://schemas.openxmlformats.org/drawingml/2006/main" noGrp="1"/>
          </p:cNvSpPr>
          <p:nvPr/>
        </p:nvSpPr>
        <p:spPr>
          <a:xfrm xmlns:a="http://schemas.openxmlformats.org/drawingml/2006/main">
            <a:off x="609600" y="628650"/>
            <a:ext cx="5467350" cy="1295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00" b="1">
                <a:solidFill>
                  <a:srgbClr val="086A91"/>
                </a:solidFill>
                <a:latin typeface="DejaVu Sans"/>
                <a:ea typeface="DejaVu Sans"/>
                <a:cs typeface="DejaVu Sans"/>
              </a:defRPr>
            </a:pPr>
            <a:r>
              <a:rPr sz="3300" b="1">
                <a:solidFill>
                  <a:srgbClr val="086A91"/>
                </a:solidFill>
                <a:latin typeface="DejaVu Sans"/>
                <a:ea typeface="DejaVu Sans"/>
                <a:cs typeface="DejaVu Sans"/>
              </a:rPr>
              <a:t>A prayer with St Gobnait</a:t>
            </a:r>
          </a:p>
        </p:txBody>
      </p:sp>
      <p:sp>
        <p:nvSpPr>
          <p:cNvPr id="2" name="">
            <a:extLst xmlns:a="http://schemas.openxmlformats.org/drawingml/2006/main">
              <a:ext uri="{FF2B5EF4-FFF2-40B4-BE49-F238E27FC236}">
                <a16:creationId xmlns:a16="http://schemas.microsoft.com/office/drawing/2014/main" id="{4E75C305-6932-4F37-851B-34437A83ED19}"/>
              </a:ext>
            </a:extLst>
          </p:cNvPr>
          <p:cNvSpPr>
            <a:spLocks xmlns:a="http://schemas.openxmlformats.org/drawingml/2006/main" noGrp="1"/>
          </p:cNvSpPr>
          <p:nvPr/>
        </p:nvSpPr>
        <p:spPr>
          <a:xfrm xmlns:a="http://schemas.openxmlformats.org/drawingml/2006/main">
            <a:off x="609600" y="2076450"/>
            <a:ext cx="5381625" cy="3619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Loving God,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help us to notice those in need.</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Give us kind words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willing hands.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Help us to care for one another</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and for your beautiful world.</a:t>
            </a:r>
          </a:p>
          <a:p xmlns:a="http://schemas.openxmlformats.org/drawingml/2006/main">
            <a:r>
              <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St Gobnait, pray for us.</a:t>
            </a:r>
          </a:p>
          <a:p xmlns:a="http://schemas.openxmlformats.org/drawingml/2006/main">
            <a:pPr>
              <a:defRPr sz="2400" b="0">
                <a:solidFill>
                  <a:srgbClr val="17394B"/>
                </a:solidFill>
                <a:latin typeface="DejaVu Sans"/>
                <a:ea typeface="DejaVu Sans"/>
                <a:cs typeface="DejaVu Sans"/>
              </a:defRPr>
            </a:pPr>
            <a:r>
              <a:rPr sz="2400" b="0">
                <a:solidFill>
                  <a:srgbClr val="17394B"/>
                </a:solidFill>
                <a:latin typeface="DejaVu Sans"/>
                <a:ea typeface="DejaVu Sans"/>
                <a:cs typeface="DejaVu Sans"/>
              </a:rPr>
              <a:t>Amen.</a:t>
            </a:r>
          </a:p>
        </p:txBody>
      </p:sp>
      <p:pic>
        <p:nvPicPr>
          <p:cNvPr id="6" name=""/>
          <p:cNvPicPr>
            <a:picLocks xmlns:a="http://schemas.openxmlformats.org/drawingml/2006/main" noChangeAspect="1"/>
          </p:cNvPicPr>
          <p:nvPr/>
        </p:nvPicPr>
        <p:blipFill>
          <a:blip xmlns:r="http://schemas.openxmlformats.org/officeDocument/2006/relationships" xmlns:a="http://schemas.openxmlformats.org/drawingml/2006/main" r:embed="R30c46578906c4f2c"/>
          <a:stretch xmlns:a="http://schemas.openxmlformats.org/drawingml/2006/main"/>
        </p:blipFill>
        <p:spPr>
          <a:xfrm xmlns:a="http://schemas.openxmlformats.org/drawingml/2006/main">
            <a:off x="6477000" y="881037"/>
            <a:ext cx="5143500" cy="5019726"/>
          </a:xfrm>
          <a:prstGeom xmlns:a="http://schemas.openxmlformats.org/drawingml/2006/main" prst="rect">
            <a:avLst/>
          </a:prstGeom>
        </p:spPr>
      </p:pic>
    </p:spTree>
    <p:extLst>
      <p:ext uri="{BB962C8B-B14F-4D97-AF65-F5344CB8AC3E}">
        <p14:creationId xmlns:p14="http://schemas.microsoft.com/office/powerpoint/2010/main" val="981401297"/>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7BAB7B4-53A3-4422-9CEF-2397C12A5DC0}"/>
              </a:ext>
            </a:extLst>
          </p:cNvPr>
          <p:cNvSpPr>
            <a:spLocks xmlns:a="http://schemas.openxmlformats.org/drawingml/2006/main" noGrp="1"/>
          </p:cNvSpPr>
          <p:nvPr/>
        </p:nvSpPr>
        <p:spPr>
          <a:xfrm xmlns:a="http://schemas.openxmlformats.org/drawingml/2006/main">
            <a:off x="609600" y="571500"/>
            <a:ext cx="10953750"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3375" b="1">
                <a:solidFill>
                  <a:srgbClr val="086A91"/>
                </a:solidFill>
                <a:latin typeface="DejaVu Sans"/>
                <a:ea typeface="DejaVu Sans"/>
                <a:cs typeface="DejaVu Sans"/>
              </a:defRPr>
            </a:pPr>
            <a:r>
              <a:rPr sz="3375" b="1">
                <a:solidFill>
                  <a:srgbClr val="086A91"/>
                </a:solidFill>
                <a:latin typeface="DejaVu Sans"/>
                <a:ea typeface="DejaVu Sans"/>
                <a:cs typeface="DejaVu Sans"/>
              </a:rPr>
              <a:t>Teacher notes and sources</a:t>
            </a:r>
          </a:p>
        </p:txBody>
      </p:sp>
      <p:sp>
        <p:nvSpPr>
          <p:cNvPr id="2" name="">
            <a:extLst xmlns:a="http://schemas.openxmlformats.org/drawingml/2006/main">
              <a:ext uri="{FF2B5EF4-FFF2-40B4-BE49-F238E27FC236}">
                <a16:creationId xmlns:a16="http://schemas.microsoft.com/office/drawing/2014/main" id="{3A61CD6C-0BFF-48B4-BA50-2B1394B00C08}"/>
              </a:ext>
            </a:extLst>
          </p:cNvPr>
          <p:cNvSpPr>
            <a:spLocks xmlns:a="http://schemas.openxmlformats.org/drawingml/2006/main" noGrp="1"/>
          </p:cNvSpPr>
          <p:nvPr/>
        </p:nvSpPr>
        <p:spPr>
          <a:xfrm xmlns:a="http://schemas.openxmlformats.org/drawingml/2006/main">
            <a:off x="609600" y="1609725"/>
            <a:ext cx="109537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1">
                <a:solidFill>
                  <a:srgbClr val="17394B"/>
                </a:solidFill>
                <a:latin typeface="DejaVu Sans"/>
                <a:ea typeface="DejaVu Sans"/>
                <a:cs typeface="DejaVu Sans"/>
              </a:defRPr>
            </a:pPr>
            <a:r>
              <a:rPr sz="2100" b="1">
                <a:solidFill>
                  <a:srgbClr val="17394B"/>
                </a:solidFill>
                <a:latin typeface="DejaVu Sans"/>
                <a:ea typeface="DejaVu Sans"/>
                <a:cs typeface="DejaVu Sans"/>
              </a:rPr>
              <a:t>Ages 8–12    Suggested time: 25–30 minutes</a:t>
            </a:r>
          </a:p>
        </p:txBody>
      </p:sp>
      <p:sp>
        <p:nvSpPr>
          <p:cNvPr id="3" name="">
            <a:extLst xmlns:a="http://schemas.openxmlformats.org/drawingml/2006/main">
              <a:ext uri="{FF2B5EF4-FFF2-40B4-BE49-F238E27FC236}">
                <a16:creationId xmlns:a16="http://schemas.microsoft.com/office/drawing/2014/main" id="{F043B323-33AE-439F-9289-4D3009B409C1}"/>
              </a:ext>
            </a:extLst>
          </p:cNvPr>
          <p:cNvSpPr>
            <a:spLocks xmlns:a="http://schemas.openxmlformats.org/drawingml/2006/main" noGrp="1"/>
          </p:cNvSpPr>
          <p:nvPr/>
        </p:nvSpPr>
        <p:spPr>
          <a:xfrm xmlns:a="http://schemas.openxmlformats.org/drawingml/2006/main">
            <a:off x="609600" y="2428875"/>
            <a:ext cx="10953750" cy="1390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100" b="0">
                <a:solidFill>
                  <a:srgbClr val="17394B"/>
                </a:solidFill>
                <a:latin typeface="DejaVu Sans"/>
                <a:ea typeface="DejaVu Sans"/>
                <a:cs typeface="DejaVu Sans"/>
              </a:defRPr>
            </a:pPr>
            <a:r>
              <a:rPr sz="2100" b="0">
                <a:solidFill>
                  <a:srgbClr val="17394B"/>
                </a:solidFill>
                <a:latin typeface="DejaVu Sans"/>
                <a:ea typeface="DejaVu Sans"/>
                <a:cs typeface="DejaVu Sans"/>
              </a:rPr>
              <a:t>Use the speaker notes for storytelling and discussion.</a:t>
            </a:r>
          </a:p>
          <a:p xmlns:a="http://schemas.openxmlformats.org/drawingml/2006/main">
            <a:pPr>
              <a:defRPr sz="2100" b="0">
                <a:solidFill>
                  <a:srgbClr val="17394B"/>
                </a:solidFill>
                <a:latin typeface="DejaVu Sans"/>
                <a:ea typeface="DejaVu Sans"/>
                <a:cs typeface="DejaVu Sans"/>
              </a:defRPr>
            </a:pPr>
            <a:r>
              <a:rPr sz="2100" b="0">
                <a:solidFill>
                  <a:srgbClr val="17394B"/>
                </a:solidFill>
                <a:latin typeface="DejaVu Sans"/>
                <a:ea typeface="DejaVu Sans"/>
                <a:cs typeface="DejaVu Sans"/>
              </a:rPr>
              <a:t>The angel, white deer and bee episode are traditional stories.</a:t>
            </a:r>
          </a:p>
          <a:p xmlns:a="http://schemas.openxmlformats.org/drawingml/2006/main">
            <a:pPr>
              <a:defRPr sz="2100" b="0">
                <a:solidFill>
                  <a:srgbClr val="17394B"/>
                </a:solidFill>
                <a:latin typeface="DejaVu Sans"/>
                <a:ea typeface="DejaVu Sans"/>
                <a:cs typeface="DejaVu Sans"/>
              </a:defRPr>
            </a:pPr>
            <a:r>
              <a:rPr sz="2100" b="0">
                <a:solidFill>
                  <a:srgbClr val="17394B"/>
                </a:solidFill>
                <a:latin typeface="DejaVu Sans"/>
                <a:ea typeface="DejaVu Sans"/>
                <a:cs typeface="DejaVu Sans"/>
              </a:rPr>
              <a:t>Exact dates are uncertain. Illustrations are imaginative.</a:t>
            </a:r>
          </a:p>
        </p:txBody>
      </p:sp>
      <p:sp>
        <p:nvSpPr>
          <p:cNvPr id="4" name="">
            <a:extLst xmlns:a="http://schemas.openxmlformats.org/drawingml/2006/main">
              <a:ext uri="{FF2B5EF4-FFF2-40B4-BE49-F238E27FC236}">
                <a16:creationId xmlns:a16="http://schemas.microsoft.com/office/drawing/2014/main" id="{94F23BA9-FCB0-4F13-86C5-D9C6842745BE}"/>
              </a:ext>
            </a:extLst>
          </p:cNvPr>
          <p:cNvSpPr>
            <a:spLocks xmlns:a="http://schemas.openxmlformats.org/drawingml/2006/main" noGrp="1"/>
          </p:cNvSpPr>
          <p:nvPr/>
        </p:nvSpPr>
        <p:spPr>
          <a:xfrm xmlns:a="http://schemas.openxmlformats.org/drawingml/2006/main">
            <a:off x="609600" y="4143375"/>
            <a:ext cx="10953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2250" b="1">
                <a:solidFill>
                  <a:srgbClr val="477625"/>
                </a:solidFill>
                <a:latin typeface="DejaVu Sans"/>
                <a:ea typeface="DejaVu Sans"/>
                <a:cs typeface="DejaVu Sans"/>
              </a:defRPr>
            </a:pPr>
            <a:r>
              <a:rPr sz="2250" b="1">
                <a:solidFill>
                  <a:srgbClr val="477625"/>
                </a:solidFill>
                <a:latin typeface="DejaVu Sans"/>
                <a:ea typeface="DejaVu Sans"/>
                <a:cs typeface="DejaVu Sans"/>
              </a:rPr>
              <a:t>Sources</a:t>
            </a:r>
          </a:p>
        </p:txBody>
      </p:sp>
      <p:sp>
        <p:nvSpPr>
          <p:cNvPr id="5" name="">
            <a:extLst xmlns:a="http://schemas.openxmlformats.org/drawingml/2006/main">
              <a:ext uri="{FF2B5EF4-FFF2-40B4-BE49-F238E27FC236}">
                <a16:creationId xmlns:a16="http://schemas.microsoft.com/office/drawing/2014/main" id="{EDCC279A-F725-4E05-A8D7-5B6EE3D3DA92}"/>
              </a:ext>
            </a:extLst>
          </p:cNvPr>
          <p:cNvSpPr>
            <a:spLocks xmlns:a="http://schemas.openxmlformats.org/drawingml/2006/main" noGrp="1"/>
          </p:cNvSpPr>
          <p:nvPr/>
        </p:nvSpPr>
        <p:spPr>
          <a:xfrm xmlns:a="http://schemas.openxmlformats.org/drawingml/2006/main">
            <a:off x="609600" y="4857750"/>
            <a:ext cx="1085850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p xmlns:a="http://schemas.openxmlformats.org/drawingml/2006/main">
            <a:pPr>
              <a:defRPr sz="1800" b="0">
                <a:solidFill>
                  <a:srgbClr val="17394B"/>
                </a:solidFill>
                <a:latin typeface="DejaVu Sans"/>
                <a:ea typeface="DejaVu Sans"/>
                <a:cs typeface="DejaVu Sans"/>
              </a:defRPr>
            </a:pPr>
            <a:r>
              <a:rPr sz="1800" b="0">
                <a:solidFill>
                  <a:srgbClr val="17394B"/>
                </a:solidFill>
                <a:latin typeface="DejaVu Sans"/>
                <a:ea typeface="DejaVu Sans"/>
                <a:cs typeface="DejaVu Sans"/>
              </a:rPr>
              <a:t>Diocese of Kerry: Dún Chaoin and Castlemaine parish pages</a:t>
            </a:r>
          </a:p>
          <a:p xmlns:a="http://schemas.openxmlformats.org/drawingml/2006/main">
            <a:pPr>
              <a:defRPr sz="1800" b="0">
                <a:solidFill>
                  <a:srgbClr val="17394B"/>
                </a:solidFill>
                <a:latin typeface="DejaVu Sans"/>
                <a:ea typeface="DejaVu Sans"/>
                <a:cs typeface="DejaVu Sans"/>
              </a:defRPr>
            </a:pPr>
            <a:r>
              <a:rPr sz="1800" b="0">
                <a:solidFill>
                  <a:srgbClr val="17394B"/>
                </a:solidFill>
                <a:latin typeface="DejaVu Sans"/>
                <a:ea typeface="DejaVu Sans"/>
                <a:cs typeface="DejaVu Sans"/>
              </a:rPr>
              <a:t>Dúchas, National Folklore Collection: Gobnait traditions</a:t>
            </a:r>
          </a:p>
          <a:p xmlns:a="http://schemas.openxmlformats.org/drawingml/2006/main">
            <a:pPr>
              <a:defRPr sz="1800" b="0">
                <a:solidFill>
                  <a:srgbClr val="17394B"/>
                </a:solidFill>
                <a:latin typeface="DejaVu Sans"/>
                <a:ea typeface="DejaVu Sans"/>
                <a:cs typeface="DejaVu Sans"/>
              </a:defRPr>
            </a:pPr>
            <a:r>
              <a:rPr sz="1800" b="0">
                <a:solidFill>
                  <a:srgbClr val="17394B"/>
                </a:solidFill>
                <a:latin typeface="DejaVu Sans"/>
                <a:ea typeface="DejaVu Sans"/>
                <a:cs typeface="DejaVu Sans"/>
              </a:rPr>
              <a:t>Irish Heritage News: St Gobnait and Ballyvourney</a:t>
            </a:r>
          </a:p>
          <a:p xmlns:a="http://schemas.openxmlformats.org/drawingml/2006/main">
            <a:pPr>
              <a:defRPr sz="1800" b="0">
                <a:solidFill>
                  <a:srgbClr val="17394B"/>
                </a:solidFill>
                <a:latin typeface="DejaVu Sans"/>
                <a:ea typeface="DejaVu Sans"/>
                <a:cs typeface="DejaVu Sans"/>
              </a:defRPr>
            </a:pPr>
            <a:r>
              <a:rPr sz="1800" b="0">
                <a:solidFill>
                  <a:srgbClr val="17394B"/>
                </a:solidFill>
                <a:latin typeface="DejaVu Sans"/>
                <a:ea typeface="DejaVu Sans"/>
                <a:cs typeface="DejaVu Sans"/>
              </a:rPr>
              <a:t>Irish Catholic Bishops’ Conference: National Proper for Ireland</a:t>
            </a:r>
          </a:p>
        </p:txBody>
      </p:sp>
    </p:spTree>
    <p:extLst>
      <p:ext uri="{BB962C8B-B14F-4D97-AF65-F5344CB8AC3E}">
        <p14:creationId xmlns:p14="http://schemas.microsoft.com/office/powerpoint/2010/main" val="20926452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2026-10-03T14:45:10.2930000Z</dcterms:created>
  <dcterms:modified xsi:type="dcterms:W3CDTF">2026-10-03T14:45:10.2930000Z</dcterms:modified>
</coreProperties>
</file>