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4db719cb2564b97" /><Relationship Type="http://schemas.openxmlformats.org/officeDocument/2006/relationships/extended-properties" Target="/docProps/app.xml" Id="Re0214ed775b1426d" /><Relationship Type="http://schemas.openxmlformats.org/officeDocument/2006/relationships/officeDocument" Target="/ppt/presentation.xml" Id="R83700633e89f4b08" /></Relationships>
</file>

<file path=ppt/presentation.xml><?xml version="1.0" encoding="utf-8"?>
<p:presentation xmlns:p="http://schemas.openxmlformats.org/presentationml/2006/main">
  <p:sldMasterIdLst>
    <p:sldMasterId xmlns:r="http://schemas.openxmlformats.org/officeDocument/2006/relationships" id="2147483648" r:id="R7a2d3ffeeba04d8e"/>
  </p:sldMasterIdLst>
  <p:notesMasterIdLst>
    <p:notesMasterId xmlns:r="http://schemas.openxmlformats.org/officeDocument/2006/relationships" r:id="R71e940f3fbbc4ed8"/>
  </p:notesMasterIdLst>
  <p:sldIdLst>
    <p:sldId xmlns:r="http://schemas.openxmlformats.org/officeDocument/2006/relationships" id="256" r:id="Ra352f8b7d9f248b1"/>
    <p:sldId xmlns:r="http://schemas.openxmlformats.org/officeDocument/2006/relationships" id="257" r:id="R156ee6272e2d4258"/>
    <p:sldId xmlns:r="http://schemas.openxmlformats.org/officeDocument/2006/relationships" id="258" r:id="R45a144da1d544b35"/>
    <p:sldId xmlns:r="http://schemas.openxmlformats.org/officeDocument/2006/relationships" id="259" r:id="R2b1cf675a30d4502"/>
    <p:sldId xmlns:r="http://schemas.openxmlformats.org/officeDocument/2006/relationships" id="260" r:id="R8231677140ca4a9e"/>
    <p:sldId xmlns:r="http://schemas.openxmlformats.org/officeDocument/2006/relationships" id="261" r:id="R3e8efe5994f54e44"/>
    <p:sldId xmlns:r="http://schemas.openxmlformats.org/officeDocument/2006/relationships" id="262" r:id="Rf927569b29c341a8"/>
    <p:sldId xmlns:r="http://schemas.openxmlformats.org/officeDocument/2006/relationships" id="263" r:id="R698c7e00a1ea4cb1"/>
    <p:sldId xmlns:r="http://schemas.openxmlformats.org/officeDocument/2006/relationships" id="264" r:id="R7824d6dad2f346fc"/>
    <p:sldId xmlns:r="http://schemas.openxmlformats.org/officeDocument/2006/relationships" id="265" r:id="Rdf1b4f3b85364b3b"/>
    <p:sldId xmlns:r="http://schemas.openxmlformats.org/officeDocument/2006/relationships" id="266" r:id="R0e18195b1bc149f0"/>
    <p:sldId xmlns:r="http://schemas.openxmlformats.org/officeDocument/2006/relationships" id="267" r:id="R1c311924fc8f4d49"/>
    <p:sldId xmlns:r="http://schemas.openxmlformats.org/officeDocument/2006/relationships" id="268" r:id="Ra805f6a905b6462c"/>
    <p:sldId xmlns:r="http://schemas.openxmlformats.org/officeDocument/2006/relationships" id="269" r:id="R71d414f82a8a47ec"/>
    <p:sldId xmlns:r="http://schemas.openxmlformats.org/officeDocument/2006/relationships" id="270" r:id="R08027e41a3e04390"/>
    <p:sldId xmlns:r="http://schemas.openxmlformats.org/officeDocument/2006/relationships" id="271" r:id="Ra25f6d01848e4f44"/>
    <p:sldId xmlns:r="http://schemas.openxmlformats.org/officeDocument/2006/relationships" id="272" r:id="Raeedaba6322a4b6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16c7ed43d0b4df3" /><Relationship Type="http://schemas.openxmlformats.org/officeDocument/2006/relationships/slideMaster" Target="/ppt/slideMasters/slideMaster1.xml" Id="R7a2d3ffeeba04d8e" /><Relationship Type="http://schemas.openxmlformats.org/officeDocument/2006/relationships/notesMaster" Target="/ppt/notesMasters/notesMaster1.xml" Id="R71e940f3fbbc4ed8" /><Relationship Type="http://schemas.openxmlformats.org/officeDocument/2006/relationships/presProps" Target="/ppt/presProps.xml" Id="Rc1fabb7a9e3f4297" /><Relationship Type="http://schemas.openxmlformats.org/officeDocument/2006/relationships/tableStyles" Target="/ppt/tableStyles.xml" Id="R21fe18290b864fef" /><Relationship Type="http://schemas.openxmlformats.org/officeDocument/2006/relationships/slide" Target="/ppt/slides/slide1.xml" Id="Ra352f8b7d9f248b1" /><Relationship Type="http://schemas.openxmlformats.org/officeDocument/2006/relationships/slide" Target="/ppt/slides/slide2.xml" Id="R156ee6272e2d4258" /><Relationship Type="http://schemas.openxmlformats.org/officeDocument/2006/relationships/slide" Target="/ppt/slides/slide3.xml" Id="R45a144da1d544b35" /><Relationship Type="http://schemas.openxmlformats.org/officeDocument/2006/relationships/slide" Target="/ppt/slides/slide4.xml" Id="R2b1cf675a30d4502" /><Relationship Type="http://schemas.openxmlformats.org/officeDocument/2006/relationships/slide" Target="/ppt/slides/slide5.xml" Id="R8231677140ca4a9e" /><Relationship Type="http://schemas.openxmlformats.org/officeDocument/2006/relationships/slide" Target="/ppt/slides/slide6.xml" Id="R3e8efe5994f54e44" /><Relationship Type="http://schemas.openxmlformats.org/officeDocument/2006/relationships/slide" Target="/ppt/slides/slide7.xml" Id="Rf927569b29c341a8" /><Relationship Type="http://schemas.openxmlformats.org/officeDocument/2006/relationships/slide" Target="/ppt/slides/slide8.xml" Id="R698c7e00a1ea4cb1" /><Relationship Type="http://schemas.openxmlformats.org/officeDocument/2006/relationships/slide" Target="/ppt/slides/slide9.xml" Id="R7824d6dad2f346fc" /><Relationship Type="http://schemas.openxmlformats.org/officeDocument/2006/relationships/slide" Target="/ppt/slides/slide10.xml" Id="Rdf1b4f3b85364b3b" /><Relationship Type="http://schemas.openxmlformats.org/officeDocument/2006/relationships/slide" Target="/ppt/slides/slide11.xml" Id="R0e18195b1bc149f0" /><Relationship Type="http://schemas.openxmlformats.org/officeDocument/2006/relationships/slide" Target="/ppt/slides/slide12.xml" Id="R1c311924fc8f4d49" /><Relationship Type="http://schemas.openxmlformats.org/officeDocument/2006/relationships/slide" Target="/ppt/slides/slide13.xml" Id="Ra805f6a905b6462c" /><Relationship Type="http://schemas.openxmlformats.org/officeDocument/2006/relationships/slide" Target="/ppt/slides/slide14.xml" Id="R71d414f82a8a47ec" /><Relationship Type="http://schemas.openxmlformats.org/officeDocument/2006/relationships/slide" Target="/ppt/slides/slide15.xml" Id="R08027e41a3e04390" /><Relationship Type="http://schemas.openxmlformats.org/officeDocument/2006/relationships/slide" Target="/ppt/slides/slide16.xml" Id="Ra25f6d01848e4f44" /><Relationship Type="http://schemas.openxmlformats.org/officeDocument/2006/relationships/slide" Target="/ppt/slides/slide17.xml" Id="Raeedaba6322a4b6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b14bd449e234b3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22a1507a57a48fb" /><Relationship Type="http://schemas.openxmlformats.org/officeDocument/2006/relationships/notesMaster" Target="/ppt/notesMasters/notesMaster1.xml" Id="R63a8a2ff332e4939" /></Relationships>
</file>

<file path=ppt/notesSlides/_rels/notesSlide2.xml.rels>&#65279;<?xml version="1.0" encoding="utf-8"?><Relationships xmlns="http://schemas.openxmlformats.org/package/2006/relationships"><Relationship Type="http://schemas.openxmlformats.org/officeDocument/2006/relationships/slide" Target="/ppt/slides/slide2.xml" Id="Re312232f6e4340d2" /><Relationship Type="http://schemas.openxmlformats.org/officeDocument/2006/relationships/notesMaster" Target="/ppt/notesMasters/notesMaster1.xml" Id="Rfcd6879f3a37404a" /></Relationships>
</file>

<file path=ppt/notesSlides/_rels/notesSlide3.xml.rels>&#65279;<?xml version="1.0" encoding="utf-8"?><Relationships xmlns="http://schemas.openxmlformats.org/package/2006/relationships"><Relationship Type="http://schemas.openxmlformats.org/officeDocument/2006/relationships/slide" Target="/ppt/slides/slide3.xml" Id="R41d64850e840436b" /><Relationship Type="http://schemas.openxmlformats.org/officeDocument/2006/relationships/notesMaster" Target="/ppt/notesMasters/notesMaster1.xml" Id="R9af32a4b5a6a4153" /></Relationships>
</file>

<file path=ppt/notesSlides/_rels/notesSlide4.xml.rels>&#65279;<?xml version="1.0" encoding="utf-8"?><Relationships xmlns="http://schemas.openxmlformats.org/package/2006/relationships"><Relationship Type="http://schemas.openxmlformats.org/officeDocument/2006/relationships/slide" Target="/ppt/slides/slide4.xml" Id="R54c47e123b8f4c83" /><Relationship Type="http://schemas.openxmlformats.org/officeDocument/2006/relationships/notesMaster" Target="/ppt/notesMasters/notesMaster1.xml" Id="R2f0d45922af9416c" /></Relationships>
</file>

<file path=ppt/notesSlides/_rels/notesSlide5.xml.rels>&#65279;<?xml version="1.0" encoding="utf-8"?><Relationships xmlns="http://schemas.openxmlformats.org/package/2006/relationships"><Relationship Type="http://schemas.openxmlformats.org/officeDocument/2006/relationships/slide" Target="/ppt/slides/slide5.xml" Id="R71b00729aa744d94" /><Relationship Type="http://schemas.openxmlformats.org/officeDocument/2006/relationships/notesMaster" Target="/ppt/notesMasters/notesMaster1.xml" Id="Re83619db3898420f" /></Relationships>
</file>

<file path=ppt/notesSlides/_rels/notesSlide6.xml.rels>&#65279;<?xml version="1.0" encoding="utf-8"?><Relationships xmlns="http://schemas.openxmlformats.org/package/2006/relationships"><Relationship Type="http://schemas.openxmlformats.org/officeDocument/2006/relationships/slide" Target="/ppt/slides/slide6.xml" Id="R0233791ed50d4cd9" /><Relationship Type="http://schemas.openxmlformats.org/officeDocument/2006/relationships/notesMaster" Target="/ppt/notesMasters/notesMaster1.xml" Id="R81cb8b035e7544e4" /></Relationships>
</file>

<file path=ppt/notesSlides/_rels/notesSlide7.xml.rels>&#65279;<?xml version="1.0" encoding="utf-8"?><Relationships xmlns="http://schemas.openxmlformats.org/package/2006/relationships"><Relationship Type="http://schemas.openxmlformats.org/officeDocument/2006/relationships/slide" Target="/ppt/slides/slide7.xml" Id="R3da0b01cece94ee4" /><Relationship Type="http://schemas.openxmlformats.org/officeDocument/2006/relationships/notesMaster" Target="/ppt/notesMasters/notesMaster1.xml" Id="R2ae0cfbf819b4923" /></Relationships>
</file>

<file path=ppt/notesSlides/_rels/notesSlide8.xml.rels>&#65279;<?xml version="1.0" encoding="utf-8"?><Relationships xmlns="http://schemas.openxmlformats.org/package/2006/relationships"><Relationship Type="http://schemas.openxmlformats.org/officeDocument/2006/relationships/slide" Target="/ppt/slides/slide8.xml" Id="Rd514438e222d4827" /><Relationship Type="http://schemas.openxmlformats.org/officeDocument/2006/relationships/notesMaster" Target="/ppt/notesMasters/notesMaster1.xml" Id="Rdf6f280fabe2465b" /></Relationships>
</file>

<file path=ppt/notesSlides/_rels/notesSlide9.xml.rels>&#65279;<?xml version="1.0" encoding="utf-8"?><Relationships xmlns="http://schemas.openxmlformats.org/package/2006/relationships"><Relationship Type="http://schemas.openxmlformats.org/officeDocument/2006/relationships/slide" Target="/ppt/slides/slide9.xml" Id="R004755e6e0774ca7" /><Relationship Type="http://schemas.openxmlformats.org/officeDocument/2006/relationships/notesMaster" Target="/ppt/notesMasters/notesMaster1.xml" Id="R5d0b63c4d12a40a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aae1bbf85f34ea0" /><Relationship Type="http://schemas.openxmlformats.org/officeDocument/2006/relationships/notesMaster" Target="/ppt/notesMasters/notesMaster1.xml" Id="R777f822081154ad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1313845194a40d6" /><Relationship Type="http://schemas.openxmlformats.org/officeDocument/2006/relationships/notesMaster" Target="/ppt/notesMasters/notesMaster1.xml" Id="Ra6b7ba7ea366467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6c8c3f344f94204" /><Relationship Type="http://schemas.openxmlformats.org/officeDocument/2006/relationships/notesMaster" Target="/ppt/notesMasters/notesMaster1.xml" Id="R134e1733bd894b1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612d7e92a7d4092" /><Relationship Type="http://schemas.openxmlformats.org/officeDocument/2006/relationships/notesMaster" Target="/ppt/notesMasters/notesMaster1.xml" Id="R46c0b6a0e74a423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c629fe8890246d1" /><Relationship Type="http://schemas.openxmlformats.org/officeDocument/2006/relationships/notesMaster" Target="/ppt/notesMasters/notesMaster1.xml" Id="R5f28ad5ccb5443a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bd3b311b5934e18" /><Relationship Type="http://schemas.openxmlformats.org/officeDocument/2006/relationships/notesMaster" Target="/ppt/notesMasters/notesMaster1.xml" Id="Rf485307edef3470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1579894ab054b37" /><Relationship Type="http://schemas.openxmlformats.org/officeDocument/2006/relationships/notesMaster" Target="/ppt/notesMasters/notesMaster1.xml" Id="R1accf05fda6c4e4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258b6ca71784020" /><Relationship Type="http://schemas.openxmlformats.org/officeDocument/2006/relationships/notesMaster" Target="/ppt/notesMasters/notesMaster1.xml" Id="Rc52c6dfcafd7416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children aged 8–12. Allow about 25–30 minutes, including discussion and activity. Opening: What helps you when you try something new? Source: https://www.dioceseofkerry.ie/media/uploads/Feast%20of%20St%20Brendan.pdf</a:t>
            </a:r>
          </a:p>
          <a:p xmlns:a="http://schemas.openxmlformats.org/drawingml/2006/main">
            <a:r>
              <a:t>Images are imaginative illustrations, not historical portraits. Logo supplied by the Diocese of Kerry.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that Brendan lived in the late fifth and sixth centuries. Sources differ on his exact birth year and location. Say “near Tralee in Kerry” rather than asserting a precise village. Source: https://www.newadvent.org/cathen/02758c.htm</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Ita as a holy woman and teacher, and Erc as a bishop. Details of Brendan’s childhood come through the traditional accounts of his life. Source: https://www.newadvent.org/cathen/02758c.htm</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monk is a person who dedicates his life to God within a religious community. Ask children what a quiet moment of prayer might look like at home or school. Source for Brendan as priest and monastic founder: https://www.newadvent.org/cathen/02758c.htm</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that a monastery is a home for a community of monks. Clonfert became an important monastic foundation. Avoid a precise foundation year because accounts differ. Source: https://www.newadvent.org/cathen/02758c.htm</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Keep this distinction clear before the voyage slides. The Navigatio, or Voyage of St Brendan, is a medieval religious story. It may reflect traditions of sea travel, but its marvels and destination are not established historical facts. Do not teach that Brendan discovered America as a proven fact. Source: https://www.newadvent.org/cathen/02758c.htm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as a retelling of the legend. They gather supplies and share the work before setting out. Ask what the class would need for a journey. Source: https://www.dioceseofkerry.ie/media/uploads/Feast%20of%20St%20Brendan.pdf</a:t>
            </a:r>
          </a:p>
          <a:p xmlns:a="http://schemas.openxmlformats.org/drawingml/2006/main">
            <a:r>
              <a:t>The illustrated boat is an imaginative reconstruction.</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Invite words such as excited, worried, curious or hopeful. Courage can include feeling afraid, preparing carefully and accepting help. This scene belongs to the voyage legend. Source: https://www.dioceseofkerry.ie/media/uploads/Feast%20of%20St%20Brendan.pdf</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Tell the whale episode with a sense of wonder. Ask children to predict the ending before revealing it. The giant creature is a story motif, not a historical event. Source: https://www.dioceseofkerry.ie/media/uploads/Feast%20of%20St%20Brendan.pdf</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Invite children to name birds, waves, trees or stars. The connection with wonder and care for creation is a classroom reflection, not a quotation from Brendan. Source for marvellous sea sights in the tale: https://www.dioceseofkerry.ie/media/uploads/Feast%20of%20St%20Brendan.pdf</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Dates are approximate for this early medieval life. The feast is celebrated on 16 May. Source: https://www.newadvent.org/cathen/02758c.htm</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“our Diocese of Kerry” with Kerry pupils. A diocese is a family of parishes guided by a bishop. A patron saint inspires us and intercedes for us. Point to the boat in the supplied Kerry logo and connect it with Brendan the Navigator. Source for patronage: https://www.dioceseofkerry.ie/media/uploads/Feast%20of%20St%20Brendan.pdf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applications of the story to children’s lives. Give thinking time before inviting optional answers. Do not ask children to disclose personal fears publicly. Emphasise safe choices, support and kindness.</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Two-minute partner discussion. Ask pairs to suggest a concrete welcome: introducing themselves, inviting the pupil to a game, explaining a routine or finding a trusted adult. Link good teamwork to the companions in the voyage story.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Five-minute activity. Younger pupils may draw and dictate their words. Older pupils can explain why they chose their action. Examples: include someone, keep practising, ask for help or apologise. The boat is a classroom symbol, not a historical map. Children may keep their prayer private.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prayer written for this display. Invite children to join in, or to listen quietly and respectfully. Allow a short silence before the final Amen.</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Teacher reference slide. End the pupil-facing display after the prayer. Sources: https://www.dioceseofkerry.ie/media/uploads/Feast%20of%20St%20Brendan.pdf</a:t>
            </a:r>
          </a:p>
          <a:p xmlns:a="http://schemas.openxmlformats.org/drawingml/2006/main">
            <a:r>
              <a:t>https://www.newadvent.org/cathen/02758c.htm</a:t>
            </a:r>
          </a:p>
          <a:p xmlns:a="http://schemas.openxmlformats.org/drawingml/2006/main">
            <a:r>
              <a:t>The older diocesan worksheet includes outdated bishop information and presents the western voyage more literally. This presentation does not repeat those details. Source disagreements about exact years are handled with approximate dates. Logo supplied by the user. Illustrations generated for this 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cef208deccd401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bfe4ce1dcef4bc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93aab62440184bf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ea4beb59a79446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8422e18581447b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60836b05d86497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702747C6-3C61-4494-A34D-445F362465BB}"/>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75F74E1F-8816-4AB8-9D58-A1BCCF4D53F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7549737C-653A-43F2-9429-8AB28BA65BB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C6FE7420-E8C5-4B82-9F5D-F2E0F3F7599A}"/>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078E359B-B62D-483B-A3ED-69E747882C7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2648CD87-4035-4BF9-938D-2079DE575386}"/>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E3F9054F-5F72-4EB8-A2C2-9AF01A2CBCA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221C56D2-881D-4A17-849E-6371D2ED688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230A5A31-C4D2-4014-9F0B-219DE7717D8B}"/>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AAA710B0-BC24-481A-84B4-17C59C5B49D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6D8902CC-BD75-4B55-995F-B0BF48227B1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8296BD39-3F21-410C-9F23-2DAF6D891BC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F7A539FB-BD9F-415B-9F39-CA32A701262C}"/>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319542F1-D1B3-415B-93E6-BF227C3EB02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1BA89CD8-DE99-4A9F-9836-0D0AB83CC28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b200621b5964f7b" /><Relationship Type="http://schemas.openxmlformats.org/officeDocument/2006/relationships/slideLayout" Target="/ppt/slideLayouts/slideLayout1.xml" Id="R594cac10ec92413e" /><Relationship Type="http://schemas.openxmlformats.org/officeDocument/2006/relationships/slideLayout" Target="/ppt/slideLayouts/slideLayout2.xml" Id="R8221b4fa9c3f43e9" /><Relationship Type="http://schemas.openxmlformats.org/officeDocument/2006/relationships/slideLayout" Target="/ppt/slideLayouts/slideLayout3.xml" Id="Rcf5300d3644445e7" /><Relationship Type="http://schemas.openxmlformats.org/officeDocument/2006/relationships/slideLayout" Target="/ppt/slideLayouts/slideLayout4.xml" Id="R9e815302ea9b4b02" /><Relationship Type="http://schemas.openxmlformats.org/officeDocument/2006/relationships/slideLayout" Target="/ppt/slideLayouts/slideLayout5.xml" Id="Recc791a1de244d35" /><Relationship Type="http://schemas.openxmlformats.org/officeDocument/2006/relationships/slideLayout" Target="/ppt/slideLayouts/slideLayout6.xml" Id="Rc70336b8592446c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94cac10ec92413e"/>
    <p:sldLayoutId xmlns:r="http://schemas.openxmlformats.org/officeDocument/2006/relationships" id="2147483650" r:id="R8221b4fa9c3f43e9"/>
    <p:sldLayoutId xmlns:r="http://schemas.openxmlformats.org/officeDocument/2006/relationships" id="2147483651" r:id="Rcf5300d3644445e7"/>
    <p:sldLayoutId xmlns:r="http://schemas.openxmlformats.org/officeDocument/2006/relationships" id="2147483652" r:id="R9e815302ea9b4b02"/>
    <p:sldLayoutId xmlns:r="http://schemas.openxmlformats.org/officeDocument/2006/relationships" id="2147483653" r:id="Recc791a1de244d35"/>
    <p:sldLayoutId xmlns:r="http://schemas.openxmlformats.org/officeDocument/2006/relationships" id="2147483654" r:id="Rc70336b8592446c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aff5cbf164e43e9" /><Relationship Type="http://schemas.openxmlformats.org/officeDocument/2006/relationships/image" Target="/ppt/media/image.jpeg" Id="R88819323d98f41ff" /><Relationship Type="http://schemas.openxmlformats.org/officeDocument/2006/relationships/image" Target="/ppt/media/image2.jpeg" Id="R7b549c8f3b1a4d57" /><Relationship Type="http://schemas.openxmlformats.org/officeDocument/2006/relationships/notesSlide" Target="/ppt/notesSlides/notesSlide1.xml" Id="R4834cca2e3dc448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569bce36d2d429e" /><Relationship Type="http://schemas.openxmlformats.org/officeDocument/2006/relationships/image" Target="/ppt/media/image3.jpeg" Id="Rac127ec07cd946e4" /><Relationship Type="http://schemas.openxmlformats.org/officeDocument/2006/relationships/notesSlide" Target="/ppt/notesSlides/notesSlide2.xml" Id="R2bdb832c0e2d463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8239c3d4f1a450d" /><Relationship Type="http://schemas.openxmlformats.org/officeDocument/2006/relationships/image" Target="/ppt/media/image4.jpeg" Id="Reedd2a9baab54850" /><Relationship Type="http://schemas.openxmlformats.org/officeDocument/2006/relationships/notesSlide" Target="/ppt/notesSlides/notesSlide3.xml" Id="Reffc1b344afd4b4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494dfdb08e048c5" /><Relationship Type="http://schemas.openxmlformats.org/officeDocument/2006/relationships/image" Target="/ppt/media/image5.jpeg" Id="R435e046ba7454902" /><Relationship Type="http://schemas.openxmlformats.org/officeDocument/2006/relationships/notesSlide" Target="/ppt/notesSlides/notesSlide4.xml" Id="R7894b6b81a6a4fe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2fce35824bb462a" /><Relationship Type="http://schemas.openxmlformats.org/officeDocument/2006/relationships/image" Target="/ppt/media/image6.jpeg" Id="R3364d7250e2b483e" /><Relationship Type="http://schemas.openxmlformats.org/officeDocument/2006/relationships/notesSlide" Target="/ppt/notesSlides/notesSlide5.xml" Id="R6a783e7b35c84648"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936b91b7962491e" /><Relationship Type="http://schemas.openxmlformats.org/officeDocument/2006/relationships/notesSlide" Target="/ppt/notesSlides/notesSlide6.xml" Id="Rc7ea056c51eb45c5"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8deb1b53f7043c8" /><Relationship Type="http://schemas.openxmlformats.org/officeDocument/2006/relationships/image" Target="/ppt/media/image7.jpeg" Id="Rbe4f6034ad18430f" /><Relationship Type="http://schemas.openxmlformats.org/officeDocument/2006/relationships/notesSlide" Target="/ppt/notesSlides/notesSlide7.xml" Id="R33a65f94723b43b4"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1905184a1b44a40" /><Relationship Type="http://schemas.openxmlformats.org/officeDocument/2006/relationships/image" Target="/ppt/media/image8.jpeg" Id="R630ea304efdd4cc8" /><Relationship Type="http://schemas.openxmlformats.org/officeDocument/2006/relationships/notesSlide" Target="/ppt/notesSlides/notesSlide8.xml" Id="Rac1ac4e8c3c8441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cf620812f39a480e" /><Relationship Type="http://schemas.openxmlformats.org/officeDocument/2006/relationships/image" Target="/ppt/media/image9.jpeg" Id="R4b00b6443f3d40ed" /><Relationship Type="http://schemas.openxmlformats.org/officeDocument/2006/relationships/notesSlide" Target="/ppt/notesSlides/notesSlide9.xml" Id="R3607c18af0634d4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ccb9cb4c5254332" /><Relationship Type="http://schemas.openxmlformats.org/officeDocument/2006/relationships/image" Target="/ppt/media/image10.jpeg" Id="R1ccbe97da3e04244" /><Relationship Type="http://schemas.openxmlformats.org/officeDocument/2006/relationships/notesSlide" Target="/ppt/notesSlides/notesSlide10.xml" Id="R3ef0191c45ae445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23b8f579162d47f6" /><Relationship Type="http://schemas.openxmlformats.org/officeDocument/2006/relationships/image" Target="/ppt/media/image11.jpeg" Id="Rec772b5a57c14b84" /><Relationship Type="http://schemas.openxmlformats.org/officeDocument/2006/relationships/notesSlide" Target="/ppt/notesSlides/notesSlide11.xml" Id="R1308034e2830454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e8d46f4a76454d02" /><Relationship Type="http://schemas.openxmlformats.org/officeDocument/2006/relationships/image" Target="/ppt/media/image12.jpeg" Id="Rde4f6607893e4450" /><Relationship Type="http://schemas.openxmlformats.org/officeDocument/2006/relationships/notesSlide" Target="/ppt/notesSlides/notesSlide12.xml" Id="Rb524aff39ce14a7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4f24450b014a4012" /><Relationship Type="http://schemas.openxmlformats.org/officeDocument/2006/relationships/image" Target="/ppt/media/image13.jpeg" Id="R6ad011215b2b4767" /><Relationship Type="http://schemas.openxmlformats.org/officeDocument/2006/relationships/notesSlide" Target="/ppt/notesSlides/notesSlide13.xml" Id="R0fb5861d06844b8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f66e10985e7c4239" /><Relationship Type="http://schemas.openxmlformats.org/officeDocument/2006/relationships/notesSlide" Target="/ppt/notesSlides/notesSlide14.xml" Id="Rc4c98cc0ac164e5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f266db304d2d4fb6" /><Relationship Type="http://schemas.openxmlformats.org/officeDocument/2006/relationships/notesSlide" Target="/ppt/notesSlides/notesSlide15.xml" Id="R4d50b63bb1974cc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ff30c7065e5c4975" /><Relationship Type="http://schemas.openxmlformats.org/officeDocument/2006/relationships/image" Target="/ppt/media/image14.jpeg" Id="R0cd7cc83bb4b4530" /><Relationship Type="http://schemas.openxmlformats.org/officeDocument/2006/relationships/notesSlide" Target="/ppt/notesSlides/notesSlide16.xml" Id="R73eeee4e80e1436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98e7fb9647794297" /><Relationship Type="http://schemas.openxmlformats.org/officeDocument/2006/relationships/notesSlide" Target="/ppt/notesSlides/notesSlide17.xml" Id="R14a9fc1d04d1416b" /></Relationships>
</file>

<file path=ppt/slides/slide1.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1516427-AE45-4466-8EA4-4B92A2E5B275}"/>
              </a:ext>
            </a:extLst>
          </p:cNvPr>
          <p:cNvSpPr>
            <a:spLocks xmlns:a="http://schemas.openxmlformats.org/drawingml/2006/main" noGrp="1"/>
          </p:cNvSpPr>
          <p:nvPr/>
        </p:nvSpPr>
        <p:spPr>
          <a:xfrm xmlns:a="http://schemas.openxmlformats.org/drawingml/2006/main">
            <a:off x="619125" y="876300"/>
            <a:ext cx="5334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4875" b="1">
                <a:solidFill>
                  <a:srgbClr val="086A91"/>
                </a:solidFill>
                <a:latin typeface="DejaVu Sans"/>
                <a:ea typeface="DejaVu Sans"/>
                <a:cs typeface="DejaVu Sans"/>
              </a:defRPr>
            </a:pPr>
            <a:r>
              <a:rPr sz="4875" b="1">
                <a:solidFill>
                  <a:srgbClr val="086A91"/>
                </a:solidFill>
                <a:latin typeface="DejaVu Sans"/>
                <a:ea typeface="DejaVu Sans"/>
                <a:cs typeface="DejaVu Sans"/>
              </a:rPr>
              <a:t>St Brendan</a:t>
            </a:r>
          </a:p>
        </p:txBody>
      </p:sp>
      <p:sp>
        <p:nvSpPr>
          <p:cNvPr id="2" name="">
            <a:extLst xmlns:a="http://schemas.openxmlformats.org/drawingml/2006/main">
              <a:ext uri="{FF2B5EF4-FFF2-40B4-BE49-F238E27FC236}">
                <a16:creationId xmlns:a16="http://schemas.microsoft.com/office/drawing/2014/main" id="{44322836-42B7-48EA-AE08-BF92F3628C10}"/>
              </a:ext>
            </a:extLst>
          </p:cNvPr>
          <p:cNvSpPr>
            <a:spLocks xmlns:a="http://schemas.openxmlformats.org/drawingml/2006/main" noGrp="1"/>
          </p:cNvSpPr>
          <p:nvPr/>
        </p:nvSpPr>
        <p:spPr>
          <a:xfrm xmlns:a="http://schemas.openxmlformats.org/drawingml/2006/main">
            <a:off x="619125" y="1876425"/>
            <a:ext cx="533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BF721C"/>
                </a:solidFill>
                <a:latin typeface="DejaVu Sans"/>
                <a:ea typeface="DejaVu Sans"/>
                <a:cs typeface="DejaVu Sans"/>
              </a:defRPr>
            </a:pPr>
            <a:r>
              <a:rPr sz="3300" b="1">
                <a:solidFill>
                  <a:srgbClr val="BF721C"/>
                </a:solidFill>
                <a:latin typeface="DejaVu Sans"/>
                <a:ea typeface="DejaVu Sans"/>
                <a:cs typeface="DejaVu Sans"/>
              </a:rPr>
              <a:t>The Navigator</a:t>
            </a:r>
          </a:p>
        </p:txBody>
      </p:sp>
      <p:sp>
        <p:nvSpPr>
          <p:cNvPr id="3" name="">
            <a:extLst xmlns:a="http://schemas.openxmlformats.org/drawingml/2006/main">
              <a:ext uri="{FF2B5EF4-FFF2-40B4-BE49-F238E27FC236}">
                <a16:creationId xmlns:a16="http://schemas.microsoft.com/office/drawing/2014/main" id="{C90165A9-DBBC-4FF8-A5D7-97371316A77C}"/>
              </a:ext>
            </a:extLst>
          </p:cNvPr>
          <p:cNvSpPr>
            <a:spLocks xmlns:a="http://schemas.openxmlformats.org/drawingml/2006/main" noGrp="1"/>
          </p:cNvSpPr>
          <p:nvPr/>
        </p:nvSpPr>
        <p:spPr>
          <a:xfrm xmlns:a="http://schemas.openxmlformats.org/drawingml/2006/main">
            <a:off x="619125" y="2857500"/>
            <a:ext cx="5334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550" b="0">
                <a:solidFill>
                  <a:srgbClr val="17394B"/>
                </a:solidFill>
                <a:latin typeface="DejaVu Sans"/>
                <a:ea typeface="DejaVu Sans"/>
                <a:cs typeface="DejaVu Sans"/>
              </a:defRPr>
            </a:pPr>
            <a:r>
              <a:rPr sz="2550" b="0">
                <a:solidFill>
                  <a:srgbClr val="17394B"/>
                </a:solidFill>
                <a:latin typeface="DejaVu Sans"/>
                <a:ea typeface="DejaVu Sans"/>
                <a:cs typeface="DejaVu Sans"/>
              </a:rPr>
              <a:t>A saint from Kerry</a:t>
            </a:r>
          </a:p>
          <a:p xmlns:a="http://schemas.openxmlformats.org/drawingml/2006/main">
            <a:pPr>
              <a:defRPr sz="2550" b="0">
                <a:solidFill>
                  <a:srgbClr val="17394B"/>
                </a:solidFill>
                <a:latin typeface="DejaVu Sans"/>
                <a:ea typeface="DejaVu Sans"/>
                <a:cs typeface="DejaVu Sans"/>
              </a:defRPr>
            </a:pPr>
            <a:r>
              <a:rPr sz="2550" b="0">
                <a:solidFill>
                  <a:srgbClr val="17394B"/>
                </a:solidFill>
                <a:latin typeface="DejaVu Sans"/>
                <a:ea typeface="DejaVu Sans"/>
                <a:cs typeface="DejaVu Sans"/>
              </a:rPr>
              <a:t>A story of faith and courage</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88819323d98f41ff"/>
          <a:stretch xmlns:a="http://schemas.openxmlformats.org/drawingml/2006/main"/>
        </p:blipFill>
        <p:spPr>
          <a:xfrm xmlns:a="http://schemas.openxmlformats.org/drawingml/2006/main">
            <a:off x="6477000" y="666750"/>
            <a:ext cx="5143500" cy="5143500"/>
          </a:xfrm>
          <a:prstGeom xmlns:a="http://schemas.openxmlformats.org/drawingml/2006/main" prst="rect">
            <a:avLst/>
          </a:prstGeom>
        </p:spPr>
      </p:pic>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b549c8f3b1a4d57"/>
          <a:stretch xmlns:a="http://schemas.openxmlformats.org/drawingml/2006/main"/>
        </p:blipFill>
        <p:spPr>
          <a:xfrm xmlns:a="http://schemas.openxmlformats.org/drawingml/2006/main">
            <a:off x="609600" y="4857750"/>
            <a:ext cx="1104900" cy="11049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B1EEA18-9709-486B-AF08-17A1211D811A}"/>
              </a:ext>
            </a:extLst>
          </p:cNvPr>
          <p:cNvSpPr>
            <a:spLocks xmlns:a="http://schemas.openxmlformats.org/drawingml/2006/main" noGrp="1"/>
          </p:cNvSpPr>
          <p:nvPr/>
        </p:nvSpPr>
        <p:spPr>
          <a:xfrm xmlns:a="http://schemas.openxmlformats.org/drawingml/2006/main">
            <a:off x="1905000" y="5229225"/>
            <a:ext cx="4000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1">
                <a:solidFill>
                  <a:srgbClr val="086A91"/>
                </a:solidFill>
                <a:latin typeface="DejaVu Sans"/>
                <a:ea typeface="DejaVu Sans"/>
                <a:cs typeface="DejaVu Sans"/>
              </a:defRPr>
            </a:pPr>
            <a:r>
              <a:rPr sz="2100" b="1">
                <a:solidFill>
                  <a:srgbClr val="086A91"/>
                </a:solidFill>
                <a:latin typeface="DejaVu Sans"/>
                <a:ea typeface="DejaVu Sans"/>
                <a:cs typeface="DejaVu Sans"/>
              </a:rPr>
              <a:t>Diocese of Kerry</a:t>
            </a:r>
          </a:p>
        </p:txBody>
      </p:sp>
    </p:spTree>
    <p:extLst>
      <p:ext uri="{BB962C8B-B14F-4D97-AF65-F5344CB8AC3E}">
        <p14:creationId xmlns:p14="http://schemas.microsoft.com/office/powerpoint/2010/main" val="571591839"/>
      </p:ext>
    </p:extLst>
  </p:cSld>
</p:sld>
</file>

<file path=ppt/slides/slide2.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A24BEC4-8701-4D55-A7D9-9FF27567AEF5}"/>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086A91"/>
                </a:solidFill>
                <a:latin typeface="DejaVu Sans"/>
                <a:ea typeface="DejaVu Sans"/>
                <a:cs typeface="DejaVu Sans"/>
              </a:defRPr>
            </a:pPr>
            <a:r>
              <a:rPr sz="3300" b="1">
                <a:solidFill>
                  <a:srgbClr val="086A91"/>
                </a:solidFill>
                <a:latin typeface="DejaVu Sans"/>
                <a:ea typeface="DejaVu Sans"/>
                <a:cs typeface="DejaVu Sans"/>
              </a:rPr>
              <a:t>A child from Kerry</a:t>
            </a:r>
          </a:p>
        </p:txBody>
      </p:sp>
      <p:sp>
        <p:nvSpPr>
          <p:cNvPr id="2" name="">
            <a:extLst xmlns:a="http://schemas.openxmlformats.org/drawingml/2006/main">
              <a:ext uri="{FF2B5EF4-FFF2-40B4-BE49-F238E27FC236}">
                <a16:creationId xmlns:a16="http://schemas.microsoft.com/office/drawing/2014/main" id="{4A0748C6-87A8-4311-88AB-C470EE1648BB}"/>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Brendan was born near Tralee</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over 1,500 years ago.</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Like you, he began life</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as a child with much to learn.</a:t>
            </a:r>
          </a:p>
        </p:txBody>
      </p:sp>
      <p:sp>
        <p:nvSpPr>
          <p:cNvPr id="3" name="">
            <a:extLst xmlns:a="http://schemas.openxmlformats.org/drawingml/2006/main">
              <a:ext uri="{FF2B5EF4-FFF2-40B4-BE49-F238E27FC236}">
                <a16:creationId xmlns:a16="http://schemas.microsoft.com/office/drawing/2014/main" id="{1A6F07D5-7451-46C4-98C8-0B6D0F686582}"/>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086A91"/>
                </a:solidFill>
                <a:latin typeface="DejaVu Sans"/>
                <a:ea typeface="DejaVu Sans"/>
                <a:cs typeface="DejaVu Sans"/>
              </a:defRPr>
            </a:pPr>
            <a:r>
              <a:rPr sz="2175" b="1">
                <a:solidFill>
                  <a:srgbClr val="086A91"/>
                </a:solidFill>
                <a:latin typeface="DejaVu Sans"/>
                <a:ea typeface="DejaVu Sans"/>
                <a:cs typeface="DejaVu Sans"/>
              </a:rPr>
              <a:t>What do you love about</a:t>
            </a:r>
          </a:p>
          <a:p xmlns:a="http://schemas.openxmlformats.org/drawingml/2006/main">
            <a:pPr>
              <a:defRPr sz="2175" b="1">
                <a:solidFill>
                  <a:srgbClr val="086A91"/>
                </a:solidFill>
                <a:latin typeface="DejaVu Sans"/>
                <a:ea typeface="DejaVu Sans"/>
                <a:cs typeface="DejaVu Sans"/>
              </a:defRPr>
            </a:pPr>
            <a:r>
              <a:rPr sz="2175" b="1">
                <a:solidFill>
                  <a:srgbClr val="086A91"/>
                </a:solidFill>
                <a:latin typeface="DejaVu Sans"/>
                <a:ea typeface="DejaVu Sans"/>
                <a:cs typeface="DejaVu Sans"/>
              </a:rPr>
              <a:t>the place where you live?</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c127ec07cd946e4"/>
          <a:stretch xmlns:a="http://schemas.openxmlformats.org/drawingml/2006/main"/>
        </p:blipFill>
        <p:spPr>
          <a:xfrm xmlns:a="http://schemas.openxmlformats.org/drawingml/2006/main">
            <a:off x="6477000" y="819150"/>
            <a:ext cx="5143500" cy="5143500"/>
          </a:xfrm>
          <a:prstGeom xmlns:a="http://schemas.openxmlformats.org/drawingml/2006/main" prst="rect">
            <a:avLst/>
          </a:prstGeom>
        </p:spPr>
      </p:pic>
    </p:spTree>
    <p:extLst>
      <p:ext uri="{BB962C8B-B14F-4D97-AF65-F5344CB8AC3E}">
        <p14:creationId xmlns:p14="http://schemas.microsoft.com/office/powerpoint/2010/main" val="878067042"/>
      </p:ext>
    </p:extLst>
  </p:cSld>
</p:sld>
</file>

<file path=ppt/slides/slide3.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1E62A51-878B-4A61-A636-EAE9CA2DD188}"/>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477625"/>
                </a:solidFill>
                <a:latin typeface="DejaVu Sans"/>
                <a:ea typeface="DejaVu Sans"/>
                <a:cs typeface="DejaVu Sans"/>
              </a:defRPr>
            </a:pPr>
            <a:r>
              <a:rPr sz="3300" b="1">
                <a:solidFill>
                  <a:srgbClr val="477625"/>
                </a:solidFill>
                <a:latin typeface="DejaVu Sans"/>
                <a:ea typeface="DejaVu Sans"/>
                <a:cs typeface="DejaVu Sans"/>
              </a:rPr>
              <a:t>People who helped him</a:t>
            </a:r>
          </a:p>
        </p:txBody>
      </p:sp>
      <p:sp>
        <p:nvSpPr>
          <p:cNvPr id="2" name="">
            <a:extLst xmlns:a="http://schemas.openxmlformats.org/drawingml/2006/main">
              <a:ext uri="{FF2B5EF4-FFF2-40B4-BE49-F238E27FC236}">
                <a16:creationId xmlns:a16="http://schemas.microsoft.com/office/drawing/2014/main" id="{4B234284-31C9-45BE-ADD2-48E35D24A080}"/>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Tradition tells us that St Ita</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and St Erc helped Brendan</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learn about God.</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He learned to pray and grew</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in his Christian faith.</a:t>
            </a:r>
          </a:p>
        </p:txBody>
      </p:sp>
      <p:sp>
        <p:nvSpPr>
          <p:cNvPr id="3" name="">
            <a:extLst xmlns:a="http://schemas.openxmlformats.org/drawingml/2006/main">
              <a:ext uri="{FF2B5EF4-FFF2-40B4-BE49-F238E27FC236}">
                <a16:creationId xmlns:a16="http://schemas.microsoft.com/office/drawing/2014/main" id="{36728143-3A0D-4B67-80A6-FD7061B3D19F}"/>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477625"/>
                </a:solidFill>
                <a:latin typeface="DejaVu Sans"/>
                <a:ea typeface="DejaVu Sans"/>
                <a:cs typeface="DejaVu Sans"/>
              </a:defRPr>
            </a:pPr>
            <a:r>
              <a:rPr sz="2175" b="1">
                <a:solidFill>
                  <a:srgbClr val="477625"/>
                </a:solidFill>
                <a:latin typeface="DejaVu Sans"/>
                <a:ea typeface="DejaVu Sans"/>
                <a:cs typeface="DejaVu Sans"/>
              </a:rPr>
              <a:t>Who helps you learn</a:t>
            </a:r>
          </a:p>
          <a:p xmlns:a="http://schemas.openxmlformats.org/drawingml/2006/main">
            <a:pPr>
              <a:defRPr sz="2175" b="1">
                <a:solidFill>
                  <a:srgbClr val="477625"/>
                </a:solidFill>
                <a:latin typeface="DejaVu Sans"/>
                <a:ea typeface="DejaVu Sans"/>
                <a:cs typeface="DejaVu Sans"/>
              </a:defRPr>
            </a:pPr>
            <a:r>
              <a:rPr sz="2175" b="1">
                <a:solidFill>
                  <a:srgbClr val="477625"/>
                </a:solidFill>
                <a:latin typeface="DejaVu Sans"/>
                <a:ea typeface="DejaVu Sans"/>
                <a:cs typeface="DejaVu Sans"/>
              </a:rPr>
              <a:t>and grow?</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eedd2a9baab54850"/>
          <a:stretch xmlns:a="http://schemas.openxmlformats.org/drawingml/2006/main"/>
        </p:blipFill>
        <p:spPr>
          <a:xfrm xmlns:a="http://schemas.openxmlformats.org/drawingml/2006/main">
            <a:off x="6477000" y="819150"/>
            <a:ext cx="5143500" cy="5143500"/>
          </a:xfrm>
          <a:prstGeom xmlns:a="http://schemas.openxmlformats.org/drawingml/2006/main" prst="rect">
            <a:avLst/>
          </a:prstGeom>
        </p:spPr>
      </p:pic>
    </p:spTree>
    <p:extLst>
      <p:ext uri="{BB962C8B-B14F-4D97-AF65-F5344CB8AC3E}">
        <p14:creationId xmlns:p14="http://schemas.microsoft.com/office/powerpoint/2010/main" val="1103316398"/>
      </p:ext>
    </p:extLst>
  </p:cSld>
</p:sld>
</file>

<file path=ppt/slides/slide4.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8CE5A8D-078D-4341-BB54-E4A8E48D48E3}"/>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086A91"/>
                </a:solidFill>
                <a:latin typeface="DejaVu Sans"/>
                <a:ea typeface="DejaVu Sans"/>
                <a:cs typeface="DejaVu Sans"/>
              </a:defRPr>
            </a:pPr>
            <a:r>
              <a:rPr sz="3300" b="1">
                <a:solidFill>
                  <a:srgbClr val="086A91"/>
                </a:solidFill>
                <a:latin typeface="DejaVu Sans"/>
                <a:ea typeface="DejaVu Sans"/>
                <a:cs typeface="DejaVu Sans"/>
              </a:rPr>
              <a:t>A life with God</a:t>
            </a:r>
          </a:p>
        </p:txBody>
      </p:sp>
      <p:sp>
        <p:nvSpPr>
          <p:cNvPr id="2" name="">
            <a:extLst xmlns:a="http://schemas.openxmlformats.org/drawingml/2006/main">
              <a:ext uri="{FF2B5EF4-FFF2-40B4-BE49-F238E27FC236}">
                <a16:creationId xmlns:a16="http://schemas.microsoft.com/office/drawing/2014/main" id="{E4596378-9FCC-4FD8-964E-4AF8DEAFA117}"/>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Brendan became a priest</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and a monk.</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Monks lived in communities,</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praying and working together.</a:t>
            </a:r>
          </a:p>
        </p:txBody>
      </p:sp>
      <p:sp>
        <p:nvSpPr>
          <p:cNvPr id="3" name="">
            <a:extLst xmlns:a="http://schemas.openxmlformats.org/drawingml/2006/main">
              <a:ext uri="{FF2B5EF4-FFF2-40B4-BE49-F238E27FC236}">
                <a16:creationId xmlns:a16="http://schemas.microsoft.com/office/drawing/2014/main" id="{71CC386D-F4CB-4DB7-B32A-BB1A0BDCD12B}"/>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086A91"/>
                </a:solidFill>
                <a:latin typeface="DejaVu Sans"/>
                <a:ea typeface="DejaVu Sans"/>
                <a:cs typeface="DejaVu Sans"/>
              </a:defRPr>
            </a:pPr>
            <a:r>
              <a:rPr sz="2175" b="1">
                <a:solidFill>
                  <a:srgbClr val="086A91"/>
                </a:solidFill>
                <a:latin typeface="DejaVu Sans"/>
                <a:ea typeface="DejaVu Sans"/>
                <a:cs typeface="DejaVu Sans"/>
              </a:rPr>
              <a:t>We can make time for God</a:t>
            </a:r>
          </a:p>
          <a:p xmlns:a="http://schemas.openxmlformats.org/drawingml/2006/main">
            <a:pPr>
              <a:defRPr sz="2175" b="1">
                <a:solidFill>
                  <a:srgbClr val="086A91"/>
                </a:solidFill>
                <a:latin typeface="DejaVu Sans"/>
                <a:ea typeface="DejaVu Sans"/>
                <a:cs typeface="DejaVu Sans"/>
              </a:defRPr>
            </a:pPr>
            <a:r>
              <a:rPr sz="2175" b="1">
                <a:solidFill>
                  <a:srgbClr val="086A91"/>
                </a:solidFill>
                <a:latin typeface="DejaVu Sans"/>
                <a:ea typeface="DejaVu Sans"/>
                <a:cs typeface="DejaVu Sans"/>
              </a:rPr>
              <a:t>in our day too.</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435e046ba7454902"/>
          <a:stretch xmlns:a="http://schemas.openxmlformats.org/drawingml/2006/main"/>
        </p:blipFill>
        <p:spPr>
          <a:xfrm xmlns:a="http://schemas.openxmlformats.org/drawingml/2006/main">
            <a:off x="6477000" y="819150"/>
            <a:ext cx="5143500" cy="5143500"/>
          </a:xfrm>
          <a:prstGeom xmlns:a="http://schemas.openxmlformats.org/drawingml/2006/main" prst="rect">
            <a:avLst/>
          </a:prstGeom>
        </p:spPr>
      </p:pic>
    </p:spTree>
    <p:extLst>
      <p:ext uri="{BB962C8B-B14F-4D97-AF65-F5344CB8AC3E}">
        <p14:creationId xmlns:p14="http://schemas.microsoft.com/office/powerpoint/2010/main" val="202465522"/>
      </p:ext>
    </p:extLst>
  </p:cSld>
</p:sld>
</file>

<file path=ppt/slides/slide5.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C5D4434-880A-4075-A3BA-78182BAD6645}"/>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477625"/>
                </a:solidFill>
                <a:latin typeface="DejaVu Sans"/>
                <a:ea typeface="DejaVu Sans"/>
                <a:cs typeface="DejaVu Sans"/>
              </a:defRPr>
            </a:pPr>
            <a:r>
              <a:rPr sz="3300" b="1">
                <a:solidFill>
                  <a:srgbClr val="477625"/>
                </a:solidFill>
                <a:latin typeface="DejaVu Sans"/>
                <a:ea typeface="DejaVu Sans"/>
                <a:cs typeface="DejaVu Sans"/>
              </a:rPr>
              <a:t>Building communities</a:t>
            </a:r>
          </a:p>
        </p:txBody>
      </p:sp>
      <p:sp>
        <p:nvSpPr>
          <p:cNvPr id="2" name="">
            <a:extLst xmlns:a="http://schemas.openxmlformats.org/drawingml/2006/main">
              <a:ext uri="{FF2B5EF4-FFF2-40B4-BE49-F238E27FC236}">
                <a16:creationId xmlns:a16="http://schemas.microsoft.com/office/drawing/2014/main" id="{ABAB865A-DEE3-466B-BD22-146A3887EF85}"/>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Brendan founded monasteries,</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including one at Clonfert</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in County Galway.</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These were places of prayer</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and learning.</a:t>
            </a:r>
          </a:p>
        </p:txBody>
      </p:sp>
      <p:sp>
        <p:nvSpPr>
          <p:cNvPr id="3" name="">
            <a:extLst xmlns:a="http://schemas.openxmlformats.org/drawingml/2006/main">
              <a:ext uri="{FF2B5EF4-FFF2-40B4-BE49-F238E27FC236}">
                <a16:creationId xmlns:a16="http://schemas.microsoft.com/office/drawing/2014/main" id="{42C101CF-339D-472E-85CA-FDE9735EE424}"/>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477625"/>
                </a:solidFill>
                <a:latin typeface="DejaVu Sans"/>
                <a:ea typeface="DejaVu Sans"/>
                <a:cs typeface="DejaVu Sans"/>
              </a:defRPr>
            </a:pPr>
            <a:r>
              <a:rPr sz="2175" b="1">
                <a:solidFill>
                  <a:srgbClr val="477625"/>
                </a:solidFill>
                <a:latin typeface="DejaVu Sans"/>
                <a:ea typeface="DejaVu Sans"/>
                <a:cs typeface="DejaVu Sans"/>
              </a:rPr>
              <a:t>How can we make our class</a:t>
            </a:r>
          </a:p>
          <a:p xmlns:a="http://schemas.openxmlformats.org/drawingml/2006/main">
            <a:pPr>
              <a:defRPr sz="2175" b="1">
                <a:solidFill>
                  <a:srgbClr val="477625"/>
                </a:solidFill>
                <a:latin typeface="DejaVu Sans"/>
                <a:ea typeface="DejaVu Sans"/>
                <a:cs typeface="DejaVu Sans"/>
              </a:defRPr>
            </a:pPr>
            <a:r>
              <a:rPr sz="2175" b="1">
                <a:solidFill>
                  <a:srgbClr val="477625"/>
                </a:solidFill>
                <a:latin typeface="DejaVu Sans"/>
                <a:ea typeface="DejaVu Sans"/>
                <a:cs typeface="DejaVu Sans"/>
              </a:rPr>
              <a:t>a welcoming place?</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3364d7250e2b483e"/>
          <a:stretch xmlns:a="http://schemas.openxmlformats.org/drawingml/2006/main"/>
        </p:blipFill>
        <p:spPr>
          <a:xfrm xmlns:a="http://schemas.openxmlformats.org/drawingml/2006/main">
            <a:off x="6477000" y="819150"/>
            <a:ext cx="5143500" cy="5143500"/>
          </a:xfrm>
          <a:prstGeom xmlns:a="http://schemas.openxmlformats.org/drawingml/2006/main" prst="rect">
            <a:avLst/>
          </a:prstGeom>
        </p:spPr>
      </p:pic>
    </p:spTree>
    <p:extLst>
      <p:ext uri="{BB962C8B-B14F-4D97-AF65-F5344CB8AC3E}">
        <p14:creationId xmlns:p14="http://schemas.microsoft.com/office/powerpoint/2010/main" val="352583601"/>
      </p:ext>
    </p:extLst>
  </p:cSld>
</p:sld>
</file>

<file path=ppt/slides/slide6.xml><?xml version="1.0" encoding="utf-8"?>
<p:sld xmlns:p="http://schemas.openxmlformats.org/presentationml/2006/main">
  <p:cSld>
    <p:bg>
      <p:bgPr>
        <a:solidFill xmlns:a="http://schemas.openxmlformats.org/drawingml/2006/main">
          <a:srgbClr val="F0F8F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639625A-B363-40F5-B263-40DDA23CD2A5}"/>
              </a:ext>
            </a:extLst>
          </p:cNvPr>
          <p:cNvSpPr>
            <a:spLocks xmlns:a="http://schemas.openxmlformats.org/drawingml/2006/main" noGrp="1"/>
          </p:cNvSpPr>
          <p:nvPr/>
        </p:nvSpPr>
        <p:spPr>
          <a:xfrm xmlns:a="http://schemas.openxmlformats.org/drawingml/2006/main">
            <a:off x="609600" y="59055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086A91"/>
                </a:solidFill>
                <a:latin typeface="DejaVu Sans"/>
                <a:ea typeface="DejaVu Sans"/>
                <a:cs typeface="DejaVu Sans"/>
              </a:defRPr>
            </a:pPr>
            <a:r>
              <a:rPr sz="3450" b="1">
                <a:solidFill>
                  <a:srgbClr val="086A91"/>
                </a:solidFill>
                <a:latin typeface="DejaVu Sans"/>
                <a:ea typeface="DejaVu Sans"/>
                <a:cs typeface="DejaVu Sans"/>
              </a:rPr>
              <a:t>A real saint and a famous story</a:t>
            </a:r>
          </a:p>
        </p:txBody>
      </p:sp>
      <p:sp>
        <p:nvSpPr>
          <p:cNvPr id="2" name="">
            <a:extLst xmlns:a="http://schemas.openxmlformats.org/drawingml/2006/main">
              <a:ext uri="{FF2B5EF4-FFF2-40B4-BE49-F238E27FC236}">
                <a16:creationId xmlns:a16="http://schemas.microsoft.com/office/drawing/2014/main" id="{F22B8675-0411-46DC-9C19-C018ACF5A6B6}"/>
              </a:ext>
            </a:extLst>
          </p:cNvPr>
          <p:cNvSpPr>
            <a:spLocks xmlns:a="http://schemas.openxmlformats.org/drawingml/2006/main" noGrp="1"/>
          </p:cNvSpPr>
          <p:nvPr/>
        </p:nvSpPr>
        <p:spPr>
          <a:xfrm xmlns:a="http://schemas.openxmlformats.org/drawingml/2006/main">
            <a:off x="609600" y="2095500"/>
            <a:ext cx="50006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700" b="1">
                <a:solidFill>
                  <a:srgbClr val="477625"/>
                </a:solidFill>
                <a:latin typeface="DejaVu Sans"/>
                <a:ea typeface="DejaVu Sans"/>
                <a:cs typeface="DejaVu Sans"/>
              </a:defRPr>
            </a:pPr>
            <a:r>
              <a:rPr sz="2700" b="1">
                <a:solidFill>
                  <a:srgbClr val="477625"/>
                </a:solidFill>
                <a:latin typeface="DejaVu Sans"/>
                <a:ea typeface="DejaVu Sans"/>
                <a:cs typeface="DejaVu Sans"/>
              </a:rPr>
              <a:t>Brendan’s life</a:t>
            </a:r>
          </a:p>
        </p:txBody>
      </p:sp>
      <p:sp>
        <p:nvSpPr>
          <p:cNvPr id="3" name="">
            <a:extLst xmlns:a="http://schemas.openxmlformats.org/drawingml/2006/main">
              <a:ext uri="{FF2B5EF4-FFF2-40B4-BE49-F238E27FC236}">
                <a16:creationId xmlns:a16="http://schemas.microsoft.com/office/drawing/2014/main" id="{09005BDD-981E-4990-BE5E-80C7B6379267}"/>
              </a:ext>
            </a:extLst>
          </p:cNvPr>
          <p:cNvSpPr>
            <a:spLocks xmlns:a="http://schemas.openxmlformats.org/drawingml/2006/main" noGrp="1"/>
          </p:cNvSpPr>
          <p:nvPr/>
        </p:nvSpPr>
        <p:spPr>
          <a:xfrm xmlns:a="http://schemas.openxmlformats.org/drawingml/2006/main">
            <a:off x="609600" y="2895600"/>
            <a:ext cx="5000625" cy="2714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325" b="0">
                <a:solidFill>
                  <a:srgbClr val="17394B"/>
                </a:solidFill>
                <a:latin typeface="DejaVu Sans"/>
                <a:ea typeface="DejaVu Sans"/>
                <a:cs typeface="DejaVu Sans"/>
              </a:defRPr>
            </a:pPr>
            <a:r>
              <a:rPr sz="2325" b="0">
                <a:solidFill>
                  <a:srgbClr val="17394B"/>
                </a:solidFill>
                <a:latin typeface="DejaVu Sans"/>
                <a:ea typeface="DejaVu Sans"/>
                <a:cs typeface="DejaVu Sans"/>
              </a:rPr>
              <a:t>He lived in early Christian Ireland</a:t>
            </a:r>
          </a:p>
          <a:p xmlns:a="http://schemas.openxmlformats.org/drawingml/2006/main">
            <a:pPr>
              <a:defRPr sz="2325" b="0">
                <a:solidFill>
                  <a:srgbClr val="17394B"/>
                </a:solidFill>
                <a:latin typeface="DejaVu Sans"/>
                <a:ea typeface="DejaVu Sans"/>
                <a:cs typeface="DejaVu Sans"/>
              </a:defRPr>
            </a:pPr>
            <a:r>
              <a:rPr sz="2325" b="0">
                <a:solidFill>
                  <a:srgbClr val="17394B"/>
                </a:solidFill>
                <a:latin typeface="DejaVu Sans"/>
                <a:ea typeface="DejaVu Sans"/>
                <a:cs typeface="DejaVu Sans"/>
              </a:rPr>
              <a:t>and founded monasteries.</a:t>
            </a:r>
          </a:p>
          <a:p xmlns:a="http://schemas.openxmlformats.org/drawingml/2006/main">
            <a:r>
              <a:t/>
            </a:r>
          </a:p>
          <a:p xmlns:a="http://schemas.openxmlformats.org/drawingml/2006/main">
            <a:pPr>
              <a:defRPr sz="2325" b="0">
                <a:solidFill>
                  <a:srgbClr val="17394B"/>
                </a:solidFill>
                <a:latin typeface="DejaVu Sans"/>
                <a:ea typeface="DejaVu Sans"/>
                <a:cs typeface="DejaVu Sans"/>
              </a:defRPr>
            </a:pPr>
            <a:r>
              <a:rPr sz="2325" b="0">
                <a:solidFill>
                  <a:srgbClr val="17394B"/>
                </a:solidFill>
                <a:latin typeface="DejaVu Sans"/>
                <a:ea typeface="DejaVu Sans"/>
                <a:cs typeface="DejaVu Sans"/>
              </a:rPr>
              <a:t>People remember him as</a:t>
            </a:r>
          </a:p>
          <a:p xmlns:a="http://schemas.openxmlformats.org/drawingml/2006/main">
            <a:pPr>
              <a:defRPr sz="2325" b="0">
                <a:solidFill>
                  <a:srgbClr val="17394B"/>
                </a:solidFill>
                <a:latin typeface="DejaVu Sans"/>
                <a:ea typeface="DejaVu Sans"/>
                <a:cs typeface="DejaVu Sans"/>
              </a:defRPr>
            </a:pPr>
            <a:r>
              <a:rPr sz="2325" b="0">
                <a:solidFill>
                  <a:srgbClr val="17394B"/>
                </a:solidFill>
                <a:latin typeface="DejaVu Sans"/>
                <a:ea typeface="DejaVu Sans"/>
                <a:cs typeface="DejaVu Sans"/>
              </a:rPr>
              <a:t>a traveller and teacher of faith.</a:t>
            </a:r>
          </a:p>
        </p:txBody>
      </p:sp>
      <p:sp>
        <p:nvSpPr>
          <p:cNvPr id="4" name="">
            <a:extLst xmlns:a="http://schemas.openxmlformats.org/drawingml/2006/main">
              <a:ext uri="{FF2B5EF4-FFF2-40B4-BE49-F238E27FC236}">
                <a16:creationId xmlns:a16="http://schemas.microsoft.com/office/drawing/2014/main" id="{F62FBA29-C38B-4E67-8B56-5A82955AEF27}"/>
              </a:ext>
            </a:extLst>
          </p:cNvPr>
          <p:cNvSpPr>
            <a:spLocks xmlns:a="http://schemas.openxmlformats.org/drawingml/2006/main" noGrp="1"/>
          </p:cNvSpPr>
          <p:nvPr/>
        </p:nvSpPr>
        <p:spPr>
          <a:xfrm xmlns:a="http://schemas.openxmlformats.org/drawingml/2006/main">
            <a:off x="6610350" y="2095500"/>
            <a:ext cx="49720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700" b="1">
                <a:solidFill>
                  <a:srgbClr val="BF721C"/>
                </a:solidFill>
                <a:latin typeface="DejaVu Sans"/>
                <a:ea typeface="DejaVu Sans"/>
                <a:cs typeface="DejaVu Sans"/>
              </a:defRPr>
            </a:pPr>
            <a:r>
              <a:rPr sz="2700" b="1">
                <a:solidFill>
                  <a:srgbClr val="BF721C"/>
                </a:solidFill>
                <a:latin typeface="DejaVu Sans"/>
                <a:ea typeface="DejaVu Sans"/>
                <a:cs typeface="DejaVu Sans"/>
              </a:rPr>
              <a:t>The voyage legend</a:t>
            </a:r>
          </a:p>
        </p:txBody>
      </p:sp>
      <p:sp>
        <p:nvSpPr>
          <p:cNvPr id="5" name="">
            <a:extLst xmlns:a="http://schemas.openxmlformats.org/drawingml/2006/main">
              <a:ext uri="{FF2B5EF4-FFF2-40B4-BE49-F238E27FC236}">
                <a16:creationId xmlns:a16="http://schemas.microsoft.com/office/drawing/2014/main" id="{89FACF98-837D-487C-B466-A504B9E3283A}"/>
              </a:ext>
            </a:extLst>
          </p:cNvPr>
          <p:cNvSpPr>
            <a:spLocks xmlns:a="http://schemas.openxmlformats.org/drawingml/2006/main" noGrp="1"/>
          </p:cNvSpPr>
          <p:nvPr/>
        </p:nvSpPr>
        <p:spPr>
          <a:xfrm xmlns:a="http://schemas.openxmlformats.org/drawingml/2006/main">
            <a:off x="6610350" y="2895600"/>
            <a:ext cx="4972050" cy="2714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325" b="0">
                <a:solidFill>
                  <a:srgbClr val="17394B"/>
                </a:solidFill>
                <a:latin typeface="DejaVu Sans"/>
                <a:ea typeface="DejaVu Sans"/>
                <a:cs typeface="DejaVu Sans"/>
              </a:defRPr>
            </a:pPr>
            <a:r>
              <a:rPr sz="2325" b="0">
                <a:solidFill>
                  <a:srgbClr val="17394B"/>
                </a:solidFill>
                <a:latin typeface="DejaVu Sans"/>
                <a:ea typeface="DejaVu Sans"/>
                <a:cs typeface="DejaVu Sans"/>
              </a:rPr>
              <a:t>Later storytellers described</a:t>
            </a:r>
          </a:p>
          <a:p xmlns:a="http://schemas.openxmlformats.org/drawingml/2006/main">
            <a:pPr>
              <a:defRPr sz="2325" b="0">
                <a:solidFill>
                  <a:srgbClr val="17394B"/>
                </a:solidFill>
                <a:latin typeface="DejaVu Sans"/>
                <a:ea typeface="DejaVu Sans"/>
                <a:cs typeface="DejaVu Sans"/>
              </a:defRPr>
            </a:pPr>
            <a:r>
              <a:rPr sz="2325" b="0">
                <a:solidFill>
                  <a:srgbClr val="17394B"/>
                </a:solidFill>
                <a:latin typeface="DejaVu Sans"/>
                <a:ea typeface="DejaVu Sans"/>
                <a:cs typeface="DejaVu Sans"/>
              </a:rPr>
              <a:t>a wonderful ocean adventure.</a:t>
            </a:r>
          </a:p>
          <a:p xmlns:a="http://schemas.openxmlformats.org/drawingml/2006/main">
            <a:r>
              <a:t/>
            </a:r>
          </a:p>
          <a:p xmlns:a="http://schemas.openxmlformats.org/drawingml/2006/main">
            <a:pPr>
              <a:defRPr sz="2325" b="0">
                <a:solidFill>
                  <a:srgbClr val="17394B"/>
                </a:solidFill>
                <a:latin typeface="DejaVu Sans"/>
                <a:ea typeface="DejaVu Sans"/>
                <a:cs typeface="DejaVu Sans"/>
              </a:defRPr>
            </a:pPr>
            <a:r>
              <a:rPr sz="2325" b="0">
                <a:solidFill>
                  <a:srgbClr val="17394B"/>
                </a:solidFill>
                <a:latin typeface="DejaVu Sans"/>
                <a:ea typeface="DejaVu Sans"/>
                <a:cs typeface="DejaVu Sans"/>
              </a:rPr>
              <a:t>We cannot prove every event</a:t>
            </a:r>
          </a:p>
          <a:p xmlns:a="http://schemas.openxmlformats.org/drawingml/2006/main">
            <a:pPr>
              <a:defRPr sz="2325" b="0">
                <a:solidFill>
                  <a:srgbClr val="17394B"/>
                </a:solidFill>
                <a:latin typeface="DejaVu Sans"/>
                <a:ea typeface="DejaVu Sans"/>
                <a:cs typeface="DejaVu Sans"/>
              </a:defRPr>
            </a:pPr>
            <a:r>
              <a:rPr sz="2325" b="0">
                <a:solidFill>
                  <a:srgbClr val="17394B"/>
                </a:solidFill>
                <a:latin typeface="DejaVu Sans"/>
                <a:ea typeface="DejaVu Sans"/>
                <a:cs typeface="DejaVu Sans"/>
              </a:rPr>
              <a:t>in that story happened.</a:t>
            </a:r>
          </a:p>
        </p:txBody>
      </p:sp>
    </p:spTree>
    <p:extLst>
      <p:ext uri="{BB962C8B-B14F-4D97-AF65-F5344CB8AC3E}">
        <p14:creationId xmlns:p14="http://schemas.microsoft.com/office/powerpoint/2010/main" val="552116595"/>
      </p:ext>
    </p:extLst>
  </p:cSld>
</p:sld>
</file>

<file path=ppt/slides/slide7.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9D2CA9A7-F172-4469-9276-10981C4D5F87}"/>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086A91"/>
                </a:solidFill>
                <a:latin typeface="DejaVu Sans"/>
                <a:ea typeface="DejaVu Sans"/>
                <a:cs typeface="DejaVu Sans"/>
              </a:defRPr>
            </a:pPr>
            <a:r>
              <a:rPr sz="3300" b="1">
                <a:solidFill>
                  <a:srgbClr val="086A91"/>
                </a:solidFill>
                <a:latin typeface="DejaVu Sans"/>
                <a:ea typeface="DejaVu Sans"/>
                <a:cs typeface="DejaVu Sans"/>
              </a:rPr>
              <a:t>Getting ready to sail</a:t>
            </a:r>
          </a:p>
        </p:txBody>
      </p:sp>
      <p:sp>
        <p:nvSpPr>
          <p:cNvPr id="2" name="">
            <a:extLst xmlns:a="http://schemas.openxmlformats.org/drawingml/2006/main">
              <a:ext uri="{FF2B5EF4-FFF2-40B4-BE49-F238E27FC236}">
                <a16:creationId xmlns:a16="http://schemas.microsoft.com/office/drawing/2014/main" id="{D16BBAEA-5AC4-4959-ABBD-1B18BA13957A}"/>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In the voyage story, Brendan</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and his companions prepare</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 currach for their journey.</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It has a wooden frame</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covered with animal hides.</a:t>
            </a:r>
          </a:p>
        </p:txBody>
      </p:sp>
      <p:sp>
        <p:nvSpPr>
          <p:cNvPr id="3" name="">
            <a:extLst xmlns:a="http://schemas.openxmlformats.org/drawingml/2006/main">
              <a:ext uri="{FF2B5EF4-FFF2-40B4-BE49-F238E27FC236}">
                <a16:creationId xmlns:a16="http://schemas.microsoft.com/office/drawing/2014/main" id="{CA6A93FE-1173-420C-B724-00689B0BFE5E}"/>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086A91"/>
                </a:solidFill>
                <a:latin typeface="DejaVu Sans"/>
                <a:ea typeface="DejaVu Sans"/>
                <a:cs typeface="DejaVu Sans"/>
              </a:defRPr>
            </a:pPr>
            <a:r>
              <a:rPr sz="2175" b="1">
                <a:solidFill>
                  <a:srgbClr val="086A91"/>
                </a:solidFill>
                <a:latin typeface="DejaVu Sans"/>
                <a:ea typeface="DejaVu Sans"/>
                <a:cs typeface="DejaVu Sans"/>
              </a:rPr>
              <a:t>Why is preparation</a:t>
            </a:r>
          </a:p>
          <a:p xmlns:a="http://schemas.openxmlformats.org/drawingml/2006/main">
            <a:pPr>
              <a:defRPr sz="2175" b="1">
                <a:solidFill>
                  <a:srgbClr val="086A91"/>
                </a:solidFill>
                <a:latin typeface="DejaVu Sans"/>
                <a:ea typeface="DejaVu Sans"/>
                <a:cs typeface="DejaVu Sans"/>
              </a:defRPr>
            </a:pPr>
            <a:r>
              <a:rPr sz="2175" b="1">
                <a:solidFill>
                  <a:srgbClr val="086A91"/>
                </a:solidFill>
                <a:latin typeface="DejaVu Sans"/>
                <a:ea typeface="DejaVu Sans"/>
                <a:cs typeface="DejaVu Sans"/>
              </a:rPr>
              <a:t>important?</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be4f6034ad18430f"/>
          <a:stretch xmlns:a="http://schemas.openxmlformats.org/drawingml/2006/main"/>
        </p:blipFill>
        <p:spPr>
          <a:xfrm xmlns:a="http://schemas.openxmlformats.org/drawingml/2006/main">
            <a:off x="6477000" y="819150"/>
            <a:ext cx="5143500" cy="5143500"/>
          </a:xfrm>
          <a:prstGeom xmlns:a="http://schemas.openxmlformats.org/drawingml/2006/main" prst="rect">
            <a:avLst/>
          </a:prstGeom>
        </p:spPr>
      </p:pic>
    </p:spTree>
    <p:extLst>
      <p:ext uri="{BB962C8B-B14F-4D97-AF65-F5344CB8AC3E}">
        <p14:creationId xmlns:p14="http://schemas.microsoft.com/office/powerpoint/2010/main" val="431903064"/>
      </p:ext>
    </p:extLst>
  </p:cSld>
</p:sld>
</file>

<file path=ppt/slides/slide8.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F4BCEE3-3798-459C-9CEE-75BEABD113D2}"/>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086A91"/>
                </a:solidFill>
                <a:latin typeface="DejaVu Sans"/>
                <a:ea typeface="DejaVu Sans"/>
                <a:cs typeface="DejaVu Sans"/>
              </a:defRPr>
            </a:pPr>
            <a:r>
              <a:rPr sz="3300" b="1">
                <a:solidFill>
                  <a:srgbClr val="086A91"/>
                </a:solidFill>
                <a:latin typeface="DejaVu Sans"/>
                <a:ea typeface="DejaVu Sans"/>
                <a:cs typeface="DejaVu Sans"/>
              </a:rPr>
              <a:t>A journey into the unknown</a:t>
            </a:r>
          </a:p>
        </p:txBody>
      </p:sp>
      <p:sp>
        <p:nvSpPr>
          <p:cNvPr id="2" name="">
            <a:extLst xmlns:a="http://schemas.openxmlformats.org/drawingml/2006/main">
              <a:ext uri="{FF2B5EF4-FFF2-40B4-BE49-F238E27FC236}">
                <a16:creationId xmlns:a16="http://schemas.microsoft.com/office/drawing/2014/main" id="{A6C813AC-D337-47EC-B865-582BDE503918}"/>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The story says they sail west,</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seeking the “Promised Land</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of the Saints”.</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They travel together and</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place their trust in God.</a:t>
            </a:r>
          </a:p>
        </p:txBody>
      </p:sp>
      <p:sp>
        <p:nvSpPr>
          <p:cNvPr id="3" name="">
            <a:extLst xmlns:a="http://schemas.openxmlformats.org/drawingml/2006/main">
              <a:ext uri="{FF2B5EF4-FFF2-40B4-BE49-F238E27FC236}">
                <a16:creationId xmlns:a16="http://schemas.microsoft.com/office/drawing/2014/main" id="{CC7BE05D-B9C0-4DA3-8D3A-C003963D0396}"/>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086A91"/>
                </a:solidFill>
                <a:latin typeface="DejaVu Sans"/>
                <a:ea typeface="DejaVu Sans"/>
                <a:cs typeface="DejaVu Sans"/>
              </a:defRPr>
            </a:pPr>
            <a:r>
              <a:rPr sz="2175" b="1">
                <a:solidFill>
                  <a:srgbClr val="086A91"/>
                </a:solidFill>
                <a:latin typeface="DejaVu Sans"/>
                <a:ea typeface="DejaVu Sans"/>
                <a:cs typeface="DejaVu Sans"/>
              </a:rPr>
              <a:t>What might the travellers</a:t>
            </a:r>
          </a:p>
          <a:p xmlns:a="http://schemas.openxmlformats.org/drawingml/2006/main">
            <a:pPr>
              <a:defRPr sz="2175" b="1">
                <a:solidFill>
                  <a:srgbClr val="086A91"/>
                </a:solidFill>
                <a:latin typeface="DejaVu Sans"/>
                <a:ea typeface="DejaVu Sans"/>
                <a:cs typeface="DejaVu Sans"/>
              </a:defRPr>
            </a:pPr>
            <a:r>
              <a:rPr sz="2175" b="1">
                <a:solidFill>
                  <a:srgbClr val="086A91"/>
                </a:solidFill>
                <a:latin typeface="DejaVu Sans"/>
                <a:ea typeface="DejaVu Sans"/>
                <a:cs typeface="DejaVu Sans"/>
              </a:rPr>
              <a:t>have felt?</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630ea304efdd4cc8"/>
          <a:stretch xmlns:a="http://schemas.openxmlformats.org/drawingml/2006/main"/>
        </p:blipFill>
        <p:spPr>
          <a:xfrm xmlns:a="http://schemas.openxmlformats.org/drawingml/2006/main">
            <a:off x="6477000" y="819150"/>
            <a:ext cx="5143500" cy="5143500"/>
          </a:xfrm>
          <a:prstGeom xmlns:a="http://schemas.openxmlformats.org/drawingml/2006/main" prst="rect">
            <a:avLst/>
          </a:prstGeom>
        </p:spPr>
      </p:pic>
    </p:spTree>
    <p:extLst>
      <p:ext uri="{BB962C8B-B14F-4D97-AF65-F5344CB8AC3E}">
        <p14:creationId xmlns:p14="http://schemas.microsoft.com/office/powerpoint/2010/main" val="1242898661"/>
      </p:ext>
    </p:extLst>
  </p:cSld>
</p:sld>
</file>

<file path=ppt/slides/slide9.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7F57279-2B35-4E48-9BF2-1E235A0331C8}"/>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BF721C"/>
                </a:solidFill>
                <a:latin typeface="DejaVu Sans"/>
                <a:ea typeface="DejaVu Sans"/>
                <a:cs typeface="DejaVu Sans"/>
              </a:defRPr>
            </a:pPr>
            <a:r>
              <a:rPr sz="3300" b="1">
                <a:solidFill>
                  <a:srgbClr val="BF721C"/>
                </a:solidFill>
                <a:latin typeface="DejaVu Sans"/>
                <a:ea typeface="DejaVu Sans"/>
                <a:cs typeface="DejaVu Sans"/>
              </a:rPr>
              <a:t>The island that moved</a:t>
            </a:r>
          </a:p>
        </p:txBody>
      </p:sp>
      <p:sp>
        <p:nvSpPr>
          <p:cNvPr id="2" name="">
            <a:extLst xmlns:a="http://schemas.openxmlformats.org/drawingml/2006/main">
              <a:ext uri="{FF2B5EF4-FFF2-40B4-BE49-F238E27FC236}">
                <a16:creationId xmlns:a16="http://schemas.microsoft.com/office/drawing/2014/main" id="{2DD8808B-C81F-4E01-BD7A-6166C0D888CD}"/>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In one famous tale, the monks</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land on a tiny “island”.</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Suddenly it moves!</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They hurry back to their boat.</a:t>
            </a:r>
          </a:p>
        </p:txBody>
      </p:sp>
      <p:sp>
        <p:nvSpPr>
          <p:cNvPr id="3" name="">
            <a:extLst xmlns:a="http://schemas.openxmlformats.org/drawingml/2006/main">
              <a:ext uri="{FF2B5EF4-FFF2-40B4-BE49-F238E27FC236}">
                <a16:creationId xmlns:a16="http://schemas.microsoft.com/office/drawing/2014/main" id="{1C1E3FEA-1B40-46BC-9F4A-F6C90331837F}"/>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BF721C"/>
                </a:solidFill>
                <a:latin typeface="DejaVu Sans"/>
                <a:ea typeface="DejaVu Sans"/>
                <a:cs typeface="DejaVu Sans"/>
              </a:defRPr>
            </a:pPr>
            <a:r>
              <a:rPr sz="2175" b="1">
                <a:solidFill>
                  <a:srgbClr val="BF721C"/>
                </a:solidFill>
                <a:latin typeface="DejaVu Sans"/>
                <a:ea typeface="DejaVu Sans"/>
                <a:cs typeface="DejaVu Sans"/>
              </a:rPr>
              <a:t>The “island” is a whale!</a:t>
            </a:r>
          </a:p>
          <a:p xmlns:a="http://schemas.openxmlformats.org/drawingml/2006/main">
            <a:pPr>
              <a:defRPr sz="2175" b="1">
                <a:solidFill>
                  <a:srgbClr val="BF721C"/>
                </a:solidFill>
                <a:latin typeface="DejaVu Sans"/>
                <a:ea typeface="DejaVu Sans"/>
                <a:cs typeface="DejaVu Sans"/>
              </a:defRPr>
            </a:pPr>
            <a:r>
              <a:rPr sz="2175" b="1">
                <a:solidFill>
                  <a:srgbClr val="BF721C"/>
                </a:solidFill>
                <a:latin typeface="DejaVu Sans"/>
                <a:ea typeface="DejaVu Sans"/>
                <a:cs typeface="DejaVu Sans"/>
              </a:rPr>
              <a:t>This is part of the legend.</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4b00b6443f3d40ed"/>
          <a:stretch xmlns:a="http://schemas.openxmlformats.org/drawingml/2006/main"/>
        </p:blipFill>
        <p:spPr>
          <a:xfrm xmlns:a="http://schemas.openxmlformats.org/drawingml/2006/main">
            <a:off x="6477000" y="819150"/>
            <a:ext cx="5143500" cy="5143500"/>
          </a:xfrm>
          <a:prstGeom xmlns:a="http://schemas.openxmlformats.org/drawingml/2006/main" prst="rect">
            <a:avLst/>
          </a:prstGeom>
        </p:spPr>
      </p:pic>
    </p:spTree>
    <p:extLst>
      <p:ext uri="{BB962C8B-B14F-4D97-AF65-F5344CB8AC3E}">
        <p14:creationId xmlns:p14="http://schemas.microsoft.com/office/powerpoint/2010/main" val="1108040482"/>
      </p:ext>
    </p:extLst>
  </p:cSld>
</p:sld>
</file>

<file path=ppt/slides/slide10.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85F0C7B-BE17-48EB-94F3-07515B5E69ED}"/>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477625"/>
                </a:solidFill>
                <a:latin typeface="DejaVu Sans"/>
                <a:ea typeface="DejaVu Sans"/>
                <a:cs typeface="DejaVu Sans"/>
              </a:defRPr>
            </a:pPr>
            <a:r>
              <a:rPr sz="3300" b="1">
                <a:solidFill>
                  <a:srgbClr val="477625"/>
                </a:solidFill>
                <a:latin typeface="DejaVu Sans"/>
                <a:ea typeface="DejaVu Sans"/>
                <a:cs typeface="DejaVu Sans"/>
              </a:rPr>
              <a:t>Wonder along the way</a:t>
            </a:r>
          </a:p>
        </p:txBody>
      </p:sp>
      <p:sp>
        <p:nvSpPr>
          <p:cNvPr id="2" name="">
            <a:extLst xmlns:a="http://schemas.openxmlformats.org/drawingml/2006/main">
              <a:ext uri="{FF2B5EF4-FFF2-40B4-BE49-F238E27FC236}">
                <a16:creationId xmlns:a16="http://schemas.microsoft.com/office/drawing/2014/main" id="{D79DB337-E444-4299-8A78-97AF18380A52}"/>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The voyage story is full of</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surprising sights at sea.</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Brendan’s journey invites us</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to notice the beauty</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of God’s creation.</a:t>
            </a:r>
          </a:p>
        </p:txBody>
      </p:sp>
      <p:sp>
        <p:nvSpPr>
          <p:cNvPr id="3" name="">
            <a:extLst xmlns:a="http://schemas.openxmlformats.org/drawingml/2006/main">
              <a:ext uri="{FF2B5EF4-FFF2-40B4-BE49-F238E27FC236}">
                <a16:creationId xmlns:a16="http://schemas.microsoft.com/office/drawing/2014/main" id="{877654D0-C1BD-49E1-8956-AD168CDA0E21}"/>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477625"/>
                </a:solidFill>
                <a:latin typeface="DejaVu Sans"/>
                <a:ea typeface="DejaVu Sans"/>
                <a:cs typeface="DejaVu Sans"/>
              </a:defRPr>
            </a:pPr>
            <a:r>
              <a:rPr sz="2175" b="1">
                <a:solidFill>
                  <a:srgbClr val="477625"/>
                </a:solidFill>
                <a:latin typeface="DejaVu Sans"/>
                <a:ea typeface="DejaVu Sans"/>
                <a:cs typeface="DejaVu Sans"/>
              </a:rPr>
              <a:t>What fills you</a:t>
            </a:r>
          </a:p>
          <a:p xmlns:a="http://schemas.openxmlformats.org/drawingml/2006/main">
            <a:pPr>
              <a:defRPr sz="2175" b="1">
                <a:solidFill>
                  <a:srgbClr val="477625"/>
                </a:solidFill>
                <a:latin typeface="DejaVu Sans"/>
                <a:ea typeface="DejaVu Sans"/>
                <a:cs typeface="DejaVu Sans"/>
              </a:defRPr>
            </a:pPr>
            <a:r>
              <a:rPr sz="2175" b="1">
                <a:solidFill>
                  <a:srgbClr val="477625"/>
                </a:solidFill>
                <a:latin typeface="DejaVu Sans"/>
                <a:ea typeface="DejaVu Sans"/>
                <a:cs typeface="DejaVu Sans"/>
              </a:rPr>
              <a:t>with wonder?</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1ccbe97da3e04244"/>
          <a:stretch xmlns:a="http://schemas.openxmlformats.org/drawingml/2006/main"/>
        </p:blipFill>
        <p:spPr>
          <a:xfrm xmlns:a="http://schemas.openxmlformats.org/drawingml/2006/main">
            <a:off x="6477000" y="819150"/>
            <a:ext cx="5143500" cy="5143500"/>
          </a:xfrm>
          <a:prstGeom xmlns:a="http://schemas.openxmlformats.org/drawingml/2006/main" prst="rect">
            <a:avLst/>
          </a:prstGeom>
        </p:spPr>
      </p:pic>
    </p:spTree>
    <p:extLst>
      <p:ext uri="{BB962C8B-B14F-4D97-AF65-F5344CB8AC3E}">
        <p14:creationId xmlns:p14="http://schemas.microsoft.com/office/powerpoint/2010/main" val="84012314"/>
      </p:ext>
    </p:extLst>
  </p:cSld>
</p:sld>
</file>

<file path=ppt/slides/slide11.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50102EEC-D2F8-4E49-B1CA-D61DEDDC7193}"/>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086A91"/>
                </a:solidFill>
                <a:latin typeface="DejaVu Sans"/>
                <a:ea typeface="DejaVu Sans"/>
                <a:cs typeface="DejaVu Sans"/>
              </a:defRPr>
            </a:pPr>
            <a:r>
              <a:rPr sz="3300" b="1">
                <a:solidFill>
                  <a:srgbClr val="086A91"/>
                </a:solidFill>
                <a:latin typeface="DejaVu Sans"/>
                <a:ea typeface="DejaVu Sans"/>
                <a:cs typeface="DejaVu Sans"/>
              </a:rPr>
              <a:t>A life remembered</a:t>
            </a:r>
          </a:p>
        </p:txBody>
      </p:sp>
      <p:sp>
        <p:nvSpPr>
          <p:cNvPr id="2" name="">
            <a:extLst xmlns:a="http://schemas.openxmlformats.org/drawingml/2006/main">
              <a:ext uri="{FF2B5EF4-FFF2-40B4-BE49-F238E27FC236}">
                <a16:creationId xmlns:a16="http://schemas.microsoft.com/office/drawing/2014/main" id="{EF2F25D7-4006-4260-AAA9-5CE7CD673BB8}"/>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Brendan spent his life</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sharing his faith.</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He died around AD 577</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and is buried at Clonfert.</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His feast day is 16 May.</a:t>
            </a:r>
          </a:p>
        </p:txBody>
      </p:sp>
      <p:sp>
        <p:nvSpPr>
          <p:cNvPr id="3" name="">
            <a:extLst xmlns:a="http://schemas.openxmlformats.org/drawingml/2006/main">
              <a:ext uri="{FF2B5EF4-FFF2-40B4-BE49-F238E27FC236}">
                <a16:creationId xmlns:a16="http://schemas.microsoft.com/office/drawing/2014/main" id="{06798A7E-D128-4317-916C-6F8D51DAA515}"/>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086A91"/>
                </a:solidFill>
                <a:latin typeface="DejaVu Sans"/>
                <a:ea typeface="DejaVu Sans"/>
                <a:cs typeface="DejaVu Sans"/>
              </a:defRPr>
            </a:pPr>
            <a:r>
              <a:rPr sz="2175" b="1">
                <a:solidFill>
                  <a:srgbClr val="086A91"/>
                </a:solidFill>
                <a:latin typeface="DejaVu Sans"/>
                <a:ea typeface="DejaVu Sans"/>
                <a:cs typeface="DejaVu Sans"/>
              </a:rPr>
              <a:t>People still tell his story</a:t>
            </a:r>
          </a:p>
          <a:p xmlns:a="http://schemas.openxmlformats.org/drawingml/2006/main">
            <a:pPr>
              <a:defRPr sz="2175" b="1">
                <a:solidFill>
                  <a:srgbClr val="086A91"/>
                </a:solidFill>
                <a:latin typeface="DejaVu Sans"/>
                <a:ea typeface="DejaVu Sans"/>
                <a:cs typeface="DejaVu Sans"/>
              </a:defRPr>
            </a:pPr>
            <a:r>
              <a:rPr sz="2175" b="1">
                <a:solidFill>
                  <a:srgbClr val="086A91"/>
                </a:solidFill>
                <a:latin typeface="DejaVu Sans"/>
                <a:ea typeface="DejaVu Sans"/>
                <a:cs typeface="DejaVu Sans"/>
              </a:rPr>
              <a:t>today.</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ec772b5a57c14b84"/>
          <a:stretch xmlns:a="http://schemas.openxmlformats.org/drawingml/2006/main"/>
        </p:blipFill>
        <p:spPr>
          <a:xfrm xmlns:a="http://schemas.openxmlformats.org/drawingml/2006/main">
            <a:off x="6477000" y="819150"/>
            <a:ext cx="5143500" cy="5143500"/>
          </a:xfrm>
          <a:prstGeom xmlns:a="http://schemas.openxmlformats.org/drawingml/2006/main" prst="rect">
            <a:avLst/>
          </a:prstGeom>
        </p:spPr>
      </p:pic>
    </p:spTree>
    <p:extLst>
      <p:ext uri="{BB962C8B-B14F-4D97-AF65-F5344CB8AC3E}">
        <p14:creationId xmlns:p14="http://schemas.microsoft.com/office/powerpoint/2010/main" val="732157656"/>
      </p:ext>
    </p:extLst>
  </p:cSld>
</p:sld>
</file>

<file path=ppt/slides/slide12.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A4C33F1-BCC9-4950-988D-657C4085F997}"/>
              </a:ext>
            </a:extLst>
          </p:cNvPr>
          <p:cNvSpPr>
            <a:spLocks xmlns:a="http://schemas.openxmlformats.org/drawingml/2006/main" noGrp="1"/>
          </p:cNvSpPr>
          <p:nvPr/>
        </p:nvSpPr>
        <p:spPr>
          <a:xfrm xmlns:a="http://schemas.openxmlformats.org/drawingml/2006/main">
            <a:off x="609600" y="704850"/>
            <a:ext cx="7048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600" b="1">
                <a:solidFill>
                  <a:srgbClr val="086A91"/>
                </a:solidFill>
                <a:latin typeface="DejaVu Sans"/>
                <a:ea typeface="DejaVu Sans"/>
                <a:cs typeface="DejaVu Sans"/>
              </a:defRPr>
            </a:pPr>
            <a:r>
              <a:rPr sz="3600" b="1">
                <a:solidFill>
                  <a:srgbClr val="086A91"/>
                </a:solidFill>
                <a:latin typeface="DejaVu Sans"/>
                <a:ea typeface="DejaVu Sans"/>
                <a:cs typeface="DejaVu Sans"/>
              </a:rPr>
              <a:t>Our patron saint in Kerry</a:t>
            </a:r>
          </a:p>
        </p:txBody>
      </p:sp>
      <p:sp>
        <p:nvSpPr>
          <p:cNvPr id="2" name="">
            <a:extLst xmlns:a="http://schemas.openxmlformats.org/drawingml/2006/main">
              <a:ext uri="{FF2B5EF4-FFF2-40B4-BE49-F238E27FC236}">
                <a16:creationId xmlns:a16="http://schemas.microsoft.com/office/drawing/2014/main" id="{6E971509-B993-4F35-9E52-72CB961E61BD}"/>
              </a:ext>
            </a:extLst>
          </p:cNvPr>
          <p:cNvSpPr>
            <a:spLocks xmlns:a="http://schemas.openxmlformats.org/drawingml/2006/main" noGrp="1"/>
          </p:cNvSpPr>
          <p:nvPr/>
        </p:nvSpPr>
        <p:spPr>
          <a:xfrm xmlns:a="http://schemas.openxmlformats.org/drawingml/2006/main">
            <a:off x="609600" y="2324100"/>
            <a:ext cx="68580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75" b="0">
                <a:solidFill>
                  <a:srgbClr val="17394B"/>
                </a:solidFill>
                <a:latin typeface="DejaVu Sans"/>
                <a:ea typeface="DejaVu Sans"/>
                <a:cs typeface="DejaVu Sans"/>
              </a:defRPr>
            </a:pPr>
            <a:r>
              <a:rPr sz="2475" b="0">
                <a:solidFill>
                  <a:srgbClr val="17394B"/>
                </a:solidFill>
                <a:latin typeface="DejaVu Sans"/>
                <a:ea typeface="DejaVu Sans"/>
                <a:cs typeface="DejaVu Sans"/>
              </a:rPr>
              <a:t>St Brendan is the patron saint</a:t>
            </a:r>
          </a:p>
          <a:p xmlns:a="http://schemas.openxmlformats.org/drawingml/2006/main">
            <a:pPr>
              <a:defRPr sz="2475" b="0">
                <a:solidFill>
                  <a:srgbClr val="17394B"/>
                </a:solidFill>
                <a:latin typeface="DejaVu Sans"/>
                <a:ea typeface="DejaVu Sans"/>
                <a:cs typeface="DejaVu Sans"/>
              </a:defRPr>
            </a:pPr>
            <a:r>
              <a:rPr sz="2475" b="0">
                <a:solidFill>
                  <a:srgbClr val="17394B"/>
                </a:solidFill>
                <a:latin typeface="DejaVu Sans"/>
                <a:ea typeface="DejaVu Sans"/>
                <a:cs typeface="DejaVu Sans"/>
              </a:rPr>
              <a:t>of the Diocese of Kerry.</a:t>
            </a:r>
          </a:p>
          <a:p xmlns:a="http://schemas.openxmlformats.org/drawingml/2006/main">
            <a:r>
              <a:t/>
            </a:r>
          </a:p>
          <a:p xmlns:a="http://schemas.openxmlformats.org/drawingml/2006/main">
            <a:pPr>
              <a:defRPr sz="2475" b="0">
                <a:solidFill>
                  <a:srgbClr val="17394B"/>
                </a:solidFill>
                <a:latin typeface="DejaVu Sans"/>
                <a:ea typeface="DejaVu Sans"/>
                <a:cs typeface="DejaVu Sans"/>
              </a:defRPr>
            </a:pPr>
            <a:r>
              <a:rPr sz="2475" b="0">
                <a:solidFill>
                  <a:srgbClr val="17394B"/>
                </a:solidFill>
                <a:latin typeface="DejaVu Sans"/>
                <a:ea typeface="DejaVu Sans"/>
                <a:cs typeface="DejaVu Sans"/>
              </a:rPr>
              <a:t>A patron saint is a special example</a:t>
            </a:r>
          </a:p>
          <a:p xmlns:a="http://schemas.openxmlformats.org/drawingml/2006/main">
            <a:pPr>
              <a:defRPr sz="2475" b="0">
                <a:solidFill>
                  <a:srgbClr val="17394B"/>
                </a:solidFill>
                <a:latin typeface="DejaVu Sans"/>
                <a:ea typeface="DejaVu Sans"/>
                <a:cs typeface="DejaVu Sans"/>
              </a:defRPr>
            </a:pPr>
            <a:r>
              <a:rPr sz="2475" b="0">
                <a:solidFill>
                  <a:srgbClr val="17394B"/>
                </a:solidFill>
                <a:latin typeface="DejaVu Sans"/>
                <a:ea typeface="DejaVu Sans"/>
                <a:cs typeface="DejaVu Sans"/>
              </a:rPr>
              <a:t>and a saint whose prayers we ask for.</a:t>
            </a:r>
          </a:p>
        </p:txBody>
      </p:sp>
      <p:sp>
        <p:nvSpPr>
          <p:cNvPr id="3" name="">
            <a:extLst xmlns:a="http://schemas.openxmlformats.org/drawingml/2006/main">
              <a:ext uri="{FF2B5EF4-FFF2-40B4-BE49-F238E27FC236}">
                <a16:creationId xmlns:a16="http://schemas.microsoft.com/office/drawing/2014/main" id="{0A5AB70C-E1BA-4284-A257-D96F6E5222CC}"/>
              </a:ext>
            </a:extLst>
          </p:cNvPr>
          <p:cNvSpPr>
            <a:spLocks xmlns:a="http://schemas.openxmlformats.org/drawingml/2006/main" noGrp="1"/>
          </p:cNvSpPr>
          <p:nvPr/>
        </p:nvSpPr>
        <p:spPr>
          <a:xfrm xmlns:a="http://schemas.openxmlformats.org/drawingml/2006/main">
            <a:off x="609600" y="4914900"/>
            <a:ext cx="68580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1">
                <a:solidFill>
                  <a:srgbClr val="477625"/>
                </a:solidFill>
                <a:latin typeface="DejaVu Sans"/>
                <a:ea typeface="DejaVu Sans"/>
                <a:cs typeface="DejaVu Sans"/>
              </a:defRPr>
            </a:pPr>
            <a:r>
              <a:rPr sz="2400" b="1">
                <a:solidFill>
                  <a:srgbClr val="477625"/>
                </a:solidFill>
                <a:latin typeface="DejaVu Sans"/>
                <a:ea typeface="DejaVu Sans"/>
                <a:cs typeface="DejaVu Sans"/>
              </a:rPr>
              <a:t>His story reminds us to trust God</a:t>
            </a:r>
          </a:p>
          <a:p xmlns:a="http://schemas.openxmlformats.org/drawingml/2006/main">
            <a:pPr>
              <a:defRPr sz="2400" b="1">
                <a:solidFill>
                  <a:srgbClr val="477625"/>
                </a:solidFill>
                <a:latin typeface="DejaVu Sans"/>
                <a:ea typeface="DejaVu Sans"/>
                <a:cs typeface="DejaVu Sans"/>
              </a:defRPr>
            </a:pPr>
            <a:r>
              <a:rPr sz="2400" b="1">
                <a:solidFill>
                  <a:srgbClr val="477625"/>
                </a:solidFill>
                <a:latin typeface="DejaVu Sans"/>
                <a:ea typeface="DejaVu Sans"/>
                <a:cs typeface="DejaVu Sans"/>
              </a:rPr>
              <a:t>and share love wherever we go.</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de4f6607893e4450"/>
          <a:stretch xmlns:a="http://schemas.openxmlformats.org/drawingml/2006/main"/>
        </p:blipFill>
        <p:spPr>
          <a:xfrm xmlns:a="http://schemas.openxmlformats.org/drawingml/2006/main">
            <a:off x="8096250" y="1695450"/>
            <a:ext cx="3143250" cy="3143250"/>
          </a:xfrm>
          <a:prstGeom xmlns:a="http://schemas.openxmlformats.org/drawingml/2006/main" prst="rect">
            <a:avLst/>
          </a:prstGeom>
        </p:spPr>
      </p:pic>
    </p:spTree>
    <p:extLst>
      <p:ext uri="{BB962C8B-B14F-4D97-AF65-F5344CB8AC3E}">
        <p14:creationId xmlns:p14="http://schemas.microsoft.com/office/powerpoint/2010/main" val="1328316866"/>
      </p:ext>
    </p:extLst>
  </p:cSld>
</p:sld>
</file>

<file path=ppt/slides/slide13.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33DCE41-9448-4066-80AE-8A8B534CD03D}"/>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BF721C"/>
                </a:solidFill>
                <a:latin typeface="DejaVu Sans"/>
                <a:ea typeface="DejaVu Sans"/>
                <a:cs typeface="DejaVu Sans"/>
              </a:defRPr>
            </a:pPr>
            <a:r>
              <a:rPr sz="3300" b="1">
                <a:solidFill>
                  <a:srgbClr val="BF721C"/>
                </a:solidFill>
                <a:latin typeface="DejaVu Sans"/>
                <a:ea typeface="DejaVu Sans"/>
                <a:cs typeface="DejaVu Sans"/>
              </a:rPr>
              <a:t>Courage in our own lives</a:t>
            </a:r>
          </a:p>
        </p:txBody>
      </p:sp>
      <p:sp>
        <p:nvSpPr>
          <p:cNvPr id="2" name="">
            <a:extLst xmlns:a="http://schemas.openxmlformats.org/drawingml/2006/main">
              <a:ext uri="{FF2B5EF4-FFF2-40B4-BE49-F238E27FC236}">
                <a16:creationId xmlns:a16="http://schemas.microsoft.com/office/drawing/2014/main" id="{174A143A-C4A0-4FA5-A2A4-4D38445C1E0F}"/>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We can be brave when we</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welcome someone new,</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ask for help, or try again</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with a difficult task.</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Small acts can make</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 big difference.</a:t>
            </a:r>
          </a:p>
        </p:txBody>
      </p:sp>
      <p:sp>
        <p:nvSpPr>
          <p:cNvPr id="3" name="">
            <a:extLst xmlns:a="http://schemas.openxmlformats.org/drawingml/2006/main">
              <a:ext uri="{FF2B5EF4-FFF2-40B4-BE49-F238E27FC236}">
                <a16:creationId xmlns:a16="http://schemas.microsoft.com/office/drawing/2014/main" id="{98C7ACBD-09FB-4755-98E8-1DD752B88A68}"/>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BF721C"/>
                </a:solidFill>
                <a:latin typeface="DejaVu Sans"/>
                <a:ea typeface="DejaVu Sans"/>
                <a:cs typeface="DejaVu Sans"/>
              </a:defRPr>
            </a:pPr>
            <a:r>
              <a:rPr sz="2175" b="1">
                <a:solidFill>
                  <a:srgbClr val="BF721C"/>
                </a:solidFill>
                <a:latin typeface="DejaVu Sans"/>
                <a:ea typeface="DejaVu Sans"/>
                <a:cs typeface="DejaVu Sans"/>
              </a:rPr>
              <a:t>What brave, kind thing</a:t>
            </a:r>
          </a:p>
          <a:p xmlns:a="http://schemas.openxmlformats.org/drawingml/2006/main">
            <a:pPr>
              <a:defRPr sz="2175" b="1">
                <a:solidFill>
                  <a:srgbClr val="BF721C"/>
                </a:solidFill>
                <a:latin typeface="DejaVu Sans"/>
                <a:ea typeface="DejaVu Sans"/>
                <a:cs typeface="DejaVu Sans"/>
              </a:defRPr>
            </a:pPr>
            <a:r>
              <a:rPr sz="2175" b="1">
                <a:solidFill>
                  <a:srgbClr val="BF721C"/>
                </a:solidFill>
                <a:latin typeface="DejaVu Sans"/>
                <a:ea typeface="DejaVu Sans"/>
                <a:cs typeface="DejaVu Sans"/>
              </a:rPr>
              <a:t>could you do today?</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6ad011215b2b4767"/>
          <a:stretch xmlns:a="http://schemas.openxmlformats.org/drawingml/2006/main"/>
        </p:blipFill>
        <p:spPr>
          <a:xfrm xmlns:a="http://schemas.openxmlformats.org/drawingml/2006/main">
            <a:off x="6477000" y="819150"/>
            <a:ext cx="5143500" cy="5143500"/>
          </a:xfrm>
          <a:prstGeom xmlns:a="http://schemas.openxmlformats.org/drawingml/2006/main" prst="rect">
            <a:avLst/>
          </a:prstGeom>
        </p:spPr>
      </p:pic>
    </p:spTree>
    <p:extLst>
      <p:ext uri="{BB962C8B-B14F-4D97-AF65-F5344CB8AC3E}">
        <p14:creationId xmlns:p14="http://schemas.microsoft.com/office/powerpoint/2010/main" val="112871620"/>
      </p:ext>
    </p:extLst>
  </p:cSld>
</p:sld>
</file>

<file path=ppt/slides/slide14.xml><?xml version="1.0" encoding="utf-8"?>
<p:sld xmlns:p="http://schemas.openxmlformats.org/presentationml/2006/main">
  <p:cSld>
    <p:bg>
      <p:bgPr>
        <a:solidFill xmlns:a="http://schemas.openxmlformats.org/drawingml/2006/main">
          <a:srgbClr val="EDF7F7"/>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B33E1D69-3D7D-49A0-96A9-FFB193A23380}"/>
              </a:ext>
            </a:extLst>
          </p:cNvPr>
          <p:cNvSpPr>
            <a:spLocks xmlns:a="http://schemas.openxmlformats.org/drawingml/2006/main" noGrp="1"/>
          </p:cNvSpPr>
          <p:nvPr/>
        </p:nvSpPr>
        <p:spPr>
          <a:xfrm xmlns:a="http://schemas.openxmlformats.org/drawingml/2006/main">
            <a:off x="609600" y="647700"/>
            <a:ext cx="109347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600" b="1">
                <a:solidFill>
                  <a:srgbClr val="086A91"/>
                </a:solidFill>
                <a:latin typeface="DejaVu Sans"/>
                <a:ea typeface="DejaVu Sans"/>
                <a:cs typeface="DejaVu Sans"/>
              </a:defRPr>
            </a:pPr>
            <a:r>
              <a:rPr sz="3600" b="1">
                <a:solidFill>
                  <a:srgbClr val="086A91"/>
                </a:solidFill>
                <a:latin typeface="DejaVu Sans"/>
                <a:ea typeface="DejaVu Sans"/>
                <a:cs typeface="DejaVu Sans"/>
              </a:rPr>
              <a:t>A good crew helps everyone</a:t>
            </a:r>
          </a:p>
        </p:txBody>
      </p:sp>
      <p:sp>
        <p:nvSpPr>
          <p:cNvPr id="2" name="">
            <a:extLst xmlns:a="http://schemas.openxmlformats.org/drawingml/2006/main">
              <a:ext uri="{FF2B5EF4-FFF2-40B4-BE49-F238E27FC236}">
                <a16:creationId xmlns:a16="http://schemas.microsoft.com/office/drawing/2014/main" id="{A537617E-5693-4B26-834F-DE559D3EA165}"/>
              </a:ext>
            </a:extLst>
          </p:cNvPr>
          <p:cNvSpPr>
            <a:spLocks xmlns:a="http://schemas.openxmlformats.org/drawingml/2006/main" noGrp="1"/>
          </p:cNvSpPr>
          <p:nvPr/>
        </p:nvSpPr>
        <p:spPr>
          <a:xfrm xmlns:a="http://schemas.openxmlformats.org/drawingml/2006/main">
            <a:off x="609600" y="2200275"/>
            <a:ext cx="10668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850" b="1">
                <a:solidFill>
                  <a:srgbClr val="17394B"/>
                </a:solidFill>
                <a:latin typeface="DejaVu Sans"/>
                <a:ea typeface="DejaVu Sans"/>
                <a:cs typeface="DejaVu Sans"/>
              </a:defRPr>
            </a:pPr>
            <a:r>
              <a:rPr sz="2850" b="1">
                <a:solidFill>
                  <a:srgbClr val="17394B"/>
                </a:solidFill>
                <a:latin typeface="DejaVu Sans"/>
                <a:ea typeface="DejaVu Sans"/>
                <a:cs typeface="DejaVu Sans"/>
              </a:rPr>
              <a:t>Imagine a new pupil joins your class.</a:t>
            </a:r>
          </a:p>
        </p:txBody>
      </p:sp>
      <p:sp>
        <p:nvSpPr>
          <p:cNvPr id="3" name="">
            <a:extLst xmlns:a="http://schemas.openxmlformats.org/drawingml/2006/main">
              <a:ext uri="{FF2B5EF4-FFF2-40B4-BE49-F238E27FC236}">
                <a16:creationId xmlns:a16="http://schemas.microsoft.com/office/drawing/2014/main" id="{173386FF-562A-46EC-A247-81BFDD77D004}"/>
              </a:ext>
            </a:extLst>
          </p:cNvPr>
          <p:cNvSpPr>
            <a:spLocks xmlns:a="http://schemas.openxmlformats.org/drawingml/2006/main" noGrp="1"/>
          </p:cNvSpPr>
          <p:nvPr/>
        </p:nvSpPr>
        <p:spPr>
          <a:xfrm xmlns:a="http://schemas.openxmlformats.org/drawingml/2006/main">
            <a:off x="609600" y="3219450"/>
            <a:ext cx="10572750" cy="2047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700" b="0">
                <a:solidFill>
                  <a:srgbClr val="17394B"/>
                </a:solidFill>
                <a:latin typeface="DejaVu Sans"/>
                <a:ea typeface="DejaVu Sans"/>
                <a:cs typeface="DejaVu Sans"/>
              </a:defRPr>
            </a:pPr>
            <a:r>
              <a:rPr sz="2700" b="0">
                <a:solidFill>
                  <a:srgbClr val="17394B"/>
                </a:solidFill>
                <a:latin typeface="DejaVu Sans"/>
                <a:ea typeface="DejaVu Sans"/>
                <a:cs typeface="DejaVu Sans"/>
              </a:rPr>
              <a:t>They seem nervous and do not know anyone.</a:t>
            </a:r>
          </a:p>
          <a:p xmlns:a="http://schemas.openxmlformats.org/drawingml/2006/main">
            <a:r>
              <a:t/>
            </a:r>
          </a:p>
          <a:p xmlns:a="http://schemas.openxmlformats.org/drawingml/2006/main">
            <a:pPr>
              <a:defRPr sz="2700" b="0">
                <a:solidFill>
                  <a:srgbClr val="17394B"/>
                </a:solidFill>
                <a:latin typeface="DejaVu Sans"/>
                <a:ea typeface="DejaVu Sans"/>
                <a:cs typeface="DejaVu Sans"/>
              </a:defRPr>
            </a:pPr>
            <a:r>
              <a:rPr sz="2700" b="0">
                <a:solidFill>
                  <a:srgbClr val="17394B"/>
                </a:solidFill>
                <a:latin typeface="DejaVu Sans"/>
                <a:ea typeface="DejaVu Sans"/>
                <a:cs typeface="DejaVu Sans"/>
              </a:rPr>
              <a:t>What could you say?</a:t>
            </a:r>
          </a:p>
          <a:p xmlns:a="http://schemas.openxmlformats.org/drawingml/2006/main">
            <a:pPr>
              <a:defRPr sz="2700" b="0">
                <a:solidFill>
                  <a:srgbClr val="17394B"/>
                </a:solidFill>
                <a:latin typeface="DejaVu Sans"/>
                <a:ea typeface="DejaVu Sans"/>
                <a:cs typeface="DejaVu Sans"/>
              </a:defRPr>
            </a:pPr>
            <a:r>
              <a:rPr sz="2700" b="0">
                <a:solidFill>
                  <a:srgbClr val="17394B"/>
                </a:solidFill>
                <a:latin typeface="DejaVu Sans"/>
                <a:ea typeface="DejaVu Sans"/>
                <a:cs typeface="DejaVu Sans"/>
              </a:rPr>
              <a:t>What could you do at break time?</a:t>
            </a:r>
          </a:p>
        </p:txBody>
      </p:sp>
      <p:sp>
        <p:nvSpPr>
          <p:cNvPr id="4" name="">
            <a:extLst xmlns:a="http://schemas.openxmlformats.org/drawingml/2006/main">
              <a:ext uri="{FF2B5EF4-FFF2-40B4-BE49-F238E27FC236}">
                <a16:creationId xmlns:a16="http://schemas.microsoft.com/office/drawing/2014/main" id="{CA962BE4-30BE-42D2-BF92-04BEB041D532}"/>
              </a:ext>
            </a:extLst>
          </p:cNvPr>
          <p:cNvSpPr>
            <a:spLocks xmlns:a="http://schemas.openxmlformats.org/drawingml/2006/main" noGrp="1"/>
          </p:cNvSpPr>
          <p:nvPr/>
        </p:nvSpPr>
        <p:spPr>
          <a:xfrm xmlns:a="http://schemas.openxmlformats.org/drawingml/2006/main">
            <a:off x="609600" y="575310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250" b="1">
                <a:solidFill>
                  <a:srgbClr val="477625"/>
                </a:solidFill>
                <a:latin typeface="DejaVu Sans"/>
                <a:ea typeface="DejaVu Sans"/>
                <a:cs typeface="DejaVu Sans"/>
              </a:defRPr>
            </a:pPr>
            <a:r>
              <a:rPr sz="2250" b="1">
                <a:solidFill>
                  <a:srgbClr val="477625"/>
                </a:solidFill>
                <a:latin typeface="DejaVu Sans"/>
                <a:ea typeface="DejaVu Sans"/>
                <a:cs typeface="DejaVu Sans"/>
              </a:rPr>
              <a:t>Turn to a partner and plan one kind action.</a:t>
            </a:r>
          </a:p>
        </p:txBody>
      </p:sp>
    </p:spTree>
    <p:extLst>
      <p:ext uri="{BB962C8B-B14F-4D97-AF65-F5344CB8AC3E}">
        <p14:creationId xmlns:p14="http://schemas.microsoft.com/office/powerpoint/2010/main" val="2113959790"/>
      </p:ext>
    </p:extLst>
  </p:cSld>
</p:sld>
</file>

<file path=ppt/slides/slide15.xml><?xml version="1.0" encoding="utf-8"?>
<p:sld xmlns:p="http://schemas.openxmlformats.org/presentationml/2006/main">
  <p:cSld>
    <p:bg>
      <p:bgPr>
        <a:solidFill xmlns:a="http://schemas.openxmlformats.org/drawingml/2006/main">
          <a:srgbClr val="FFF7E9"/>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6C6BC01-0F69-45EE-9E0D-060F165B85F6}"/>
              </a:ext>
            </a:extLst>
          </p:cNvPr>
          <p:cNvSpPr>
            <a:spLocks xmlns:a="http://schemas.openxmlformats.org/drawingml/2006/main" noGrp="1"/>
          </p:cNvSpPr>
          <p:nvPr/>
        </p:nvSpPr>
        <p:spPr>
          <a:xfrm xmlns:a="http://schemas.openxmlformats.org/drawingml/2006/main">
            <a:off x="609600" y="609600"/>
            <a:ext cx="109347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600" b="1">
                <a:solidFill>
                  <a:srgbClr val="BF721C"/>
                </a:solidFill>
                <a:latin typeface="DejaVu Sans"/>
                <a:ea typeface="DejaVu Sans"/>
                <a:cs typeface="DejaVu Sans"/>
              </a:defRPr>
            </a:pPr>
            <a:r>
              <a:rPr sz="3600" b="1">
                <a:solidFill>
                  <a:srgbClr val="BF721C"/>
                </a:solidFill>
                <a:latin typeface="DejaVu Sans"/>
                <a:ea typeface="DejaVu Sans"/>
                <a:cs typeface="DejaVu Sans"/>
              </a:rPr>
              <a:t>My next brave step</a:t>
            </a:r>
          </a:p>
        </p:txBody>
      </p:sp>
      <p:sp>
        <p:nvSpPr>
          <p:cNvPr id="2" name="">
            <a:extLst xmlns:a="http://schemas.openxmlformats.org/drawingml/2006/main">
              <a:ext uri="{FF2B5EF4-FFF2-40B4-BE49-F238E27FC236}">
                <a16:creationId xmlns:a16="http://schemas.microsoft.com/office/drawing/2014/main" id="{4BFDF0A6-DC0E-49C2-BF44-336D455069FA}"/>
              </a:ext>
            </a:extLst>
          </p:cNvPr>
          <p:cNvSpPr>
            <a:spLocks xmlns:a="http://schemas.openxmlformats.org/drawingml/2006/main" noGrp="1"/>
          </p:cNvSpPr>
          <p:nvPr/>
        </p:nvSpPr>
        <p:spPr>
          <a:xfrm xmlns:a="http://schemas.openxmlformats.org/drawingml/2006/main">
            <a:off x="609600" y="2066925"/>
            <a:ext cx="10620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775" b="1">
                <a:solidFill>
                  <a:srgbClr val="17394B"/>
                </a:solidFill>
                <a:latin typeface="DejaVu Sans"/>
                <a:ea typeface="DejaVu Sans"/>
                <a:cs typeface="DejaVu Sans"/>
              </a:defRPr>
            </a:pPr>
            <a:r>
              <a:rPr sz="2775" b="1">
                <a:solidFill>
                  <a:srgbClr val="17394B"/>
                </a:solidFill>
                <a:latin typeface="DejaVu Sans"/>
                <a:ea typeface="DejaVu Sans"/>
                <a:cs typeface="DejaVu Sans"/>
              </a:rPr>
              <a:t>Draw a small boat on a page.</a:t>
            </a:r>
          </a:p>
        </p:txBody>
      </p:sp>
      <p:sp>
        <p:nvSpPr>
          <p:cNvPr id="3" name="">
            <a:extLst xmlns:a="http://schemas.openxmlformats.org/drawingml/2006/main">
              <a:ext uri="{FF2B5EF4-FFF2-40B4-BE49-F238E27FC236}">
                <a16:creationId xmlns:a16="http://schemas.microsoft.com/office/drawing/2014/main" id="{5CDD83EE-4015-4B88-A4D9-B2CA0F24669D}"/>
              </a:ext>
            </a:extLst>
          </p:cNvPr>
          <p:cNvSpPr>
            <a:spLocks xmlns:a="http://schemas.openxmlformats.org/drawingml/2006/main" noGrp="1"/>
          </p:cNvSpPr>
          <p:nvPr/>
        </p:nvSpPr>
        <p:spPr>
          <a:xfrm xmlns:a="http://schemas.openxmlformats.org/drawingml/2006/main">
            <a:off x="609600" y="3028950"/>
            <a:ext cx="10572750" cy="2409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625" b="0">
                <a:solidFill>
                  <a:srgbClr val="17394B"/>
                </a:solidFill>
                <a:latin typeface="DejaVu Sans"/>
                <a:ea typeface="DejaVu Sans"/>
                <a:cs typeface="DejaVu Sans"/>
              </a:defRPr>
            </a:pPr>
            <a:r>
              <a:rPr sz="2625" b="0">
                <a:solidFill>
                  <a:srgbClr val="17394B"/>
                </a:solidFill>
                <a:latin typeface="DejaVu Sans"/>
                <a:ea typeface="DejaVu Sans"/>
                <a:cs typeface="DejaVu Sans"/>
              </a:rPr>
              <a:t>On the sail, write one brave or kind action</a:t>
            </a:r>
          </a:p>
          <a:p xmlns:a="http://schemas.openxmlformats.org/drawingml/2006/main">
            <a:pPr>
              <a:defRPr sz="2625" b="0">
                <a:solidFill>
                  <a:srgbClr val="17394B"/>
                </a:solidFill>
                <a:latin typeface="DejaVu Sans"/>
                <a:ea typeface="DejaVu Sans"/>
                <a:cs typeface="DejaVu Sans"/>
              </a:defRPr>
            </a:pPr>
            <a:r>
              <a:rPr sz="2625" b="0">
                <a:solidFill>
                  <a:srgbClr val="17394B"/>
                </a:solidFill>
                <a:latin typeface="DejaVu Sans"/>
                <a:ea typeface="DejaVu Sans"/>
                <a:cs typeface="DejaVu Sans"/>
              </a:rPr>
              <a:t>you will try this week.</a:t>
            </a:r>
          </a:p>
          <a:p xmlns:a="http://schemas.openxmlformats.org/drawingml/2006/main">
            <a:r>
              <a:t/>
            </a:r>
          </a:p>
          <a:p xmlns:a="http://schemas.openxmlformats.org/drawingml/2006/main">
            <a:pPr>
              <a:defRPr sz="2625" b="0">
                <a:solidFill>
                  <a:srgbClr val="17394B"/>
                </a:solidFill>
                <a:latin typeface="DejaVu Sans"/>
                <a:ea typeface="DejaVu Sans"/>
                <a:cs typeface="DejaVu Sans"/>
              </a:defRPr>
            </a:pPr>
            <a:r>
              <a:rPr sz="2625" b="0">
                <a:solidFill>
                  <a:srgbClr val="17394B"/>
                </a:solidFill>
                <a:latin typeface="DejaVu Sans"/>
                <a:ea typeface="DejaVu Sans"/>
                <a:cs typeface="DejaVu Sans"/>
              </a:rPr>
              <a:t>Beside the boat, write who can help you.</a:t>
            </a:r>
          </a:p>
          <a:p xmlns:a="http://schemas.openxmlformats.org/drawingml/2006/main">
            <a:pPr>
              <a:defRPr sz="2625" b="0">
                <a:solidFill>
                  <a:srgbClr val="17394B"/>
                </a:solidFill>
                <a:latin typeface="DejaVu Sans"/>
                <a:ea typeface="DejaVu Sans"/>
                <a:cs typeface="DejaVu Sans"/>
              </a:defRPr>
            </a:pPr>
            <a:r>
              <a:rPr sz="2625" b="0">
                <a:solidFill>
                  <a:srgbClr val="17394B"/>
                </a:solidFill>
                <a:latin typeface="DejaVu Sans"/>
                <a:ea typeface="DejaVu Sans"/>
                <a:cs typeface="DejaVu Sans"/>
              </a:rPr>
              <a:t>Add a short prayer for your journey.</a:t>
            </a:r>
          </a:p>
        </p:txBody>
      </p:sp>
      <p:sp>
        <p:nvSpPr>
          <p:cNvPr id="4" name="">
            <a:extLst xmlns:a="http://schemas.openxmlformats.org/drawingml/2006/main">
              <a:ext uri="{FF2B5EF4-FFF2-40B4-BE49-F238E27FC236}">
                <a16:creationId xmlns:a16="http://schemas.microsoft.com/office/drawing/2014/main" id="{E76B9579-A882-4B06-8D38-BDBDE6A7B7BD}"/>
              </a:ext>
            </a:extLst>
          </p:cNvPr>
          <p:cNvSpPr>
            <a:spLocks xmlns:a="http://schemas.openxmlformats.org/drawingml/2006/main" noGrp="1"/>
          </p:cNvSpPr>
          <p:nvPr/>
        </p:nvSpPr>
        <p:spPr>
          <a:xfrm xmlns:a="http://schemas.openxmlformats.org/drawingml/2006/main">
            <a:off x="609600" y="579120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75" b="1">
                <a:solidFill>
                  <a:srgbClr val="086A91"/>
                </a:solidFill>
                <a:latin typeface="DejaVu Sans"/>
                <a:ea typeface="DejaVu Sans"/>
                <a:cs typeface="DejaVu Sans"/>
              </a:defRPr>
            </a:pPr>
            <a:r>
              <a:rPr sz="2475" b="1">
                <a:solidFill>
                  <a:srgbClr val="086A91"/>
                </a:solidFill>
                <a:latin typeface="DejaVu Sans"/>
                <a:ea typeface="DejaVu Sans"/>
                <a:cs typeface="DejaVu Sans"/>
              </a:rPr>
              <a:t>“God, help me to …”</a:t>
            </a:r>
          </a:p>
        </p:txBody>
      </p:sp>
    </p:spTree>
    <p:extLst>
      <p:ext uri="{BB962C8B-B14F-4D97-AF65-F5344CB8AC3E}">
        <p14:creationId xmlns:p14="http://schemas.microsoft.com/office/powerpoint/2010/main" val="1444167772"/>
      </p:ext>
    </p:extLst>
  </p:cSld>
</p:sld>
</file>

<file path=ppt/slides/slide16.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D0B73279-CDAD-4605-95F7-F98440497A56}"/>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086A91"/>
                </a:solidFill>
                <a:latin typeface="DejaVu Sans"/>
                <a:ea typeface="DejaVu Sans"/>
                <a:cs typeface="DejaVu Sans"/>
              </a:defRPr>
            </a:pPr>
            <a:r>
              <a:rPr sz="3300" b="1">
                <a:solidFill>
                  <a:srgbClr val="086A91"/>
                </a:solidFill>
                <a:latin typeface="DejaVu Sans"/>
                <a:ea typeface="DejaVu Sans"/>
                <a:cs typeface="DejaVu Sans"/>
              </a:rPr>
              <a:t>A prayer for our journey</a:t>
            </a:r>
          </a:p>
        </p:txBody>
      </p:sp>
      <p:sp>
        <p:nvSpPr>
          <p:cNvPr id="2" name="">
            <a:extLst xmlns:a="http://schemas.openxmlformats.org/drawingml/2006/main">
              <a:ext uri="{FF2B5EF4-FFF2-40B4-BE49-F238E27FC236}">
                <a16:creationId xmlns:a16="http://schemas.microsoft.com/office/drawing/2014/main" id="{47E76B53-07A2-47FE-B47D-EAA01B412D21}"/>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Loving God,</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help us to be brave and kind.</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Stay close when we feel worried.</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Help us to support one another</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and share your love each day.</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St Brendan, pray for us.</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Amen.</a:t>
            </a:r>
          </a:p>
        </p:txBody>
      </p:sp>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0cd7cc83bb4b4530"/>
          <a:stretch xmlns:a="http://schemas.openxmlformats.org/drawingml/2006/main"/>
        </p:blipFill>
        <p:spPr>
          <a:xfrm xmlns:a="http://schemas.openxmlformats.org/drawingml/2006/main">
            <a:off x="6477000" y="819150"/>
            <a:ext cx="5143500" cy="5143500"/>
          </a:xfrm>
          <a:prstGeom xmlns:a="http://schemas.openxmlformats.org/drawingml/2006/main" prst="rect">
            <a:avLst/>
          </a:prstGeom>
        </p:spPr>
      </p:pic>
    </p:spTree>
    <p:extLst>
      <p:ext uri="{BB962C8B-B14F-4D97-AF65-F5344CB8AC3E}">
        <p14:creationId xmlns:p14="http://schemas.microsoft.com/office/powerpoint/2010/main" val="1587480209"/>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D972744-3724-44C2-B9ED-0602F007F3A6}"/>
              </a:ext>
            </a:extLst>
          </p:cNvPr>
          <p:cNvSpPr>
            <a:spLocks xmlns:a="http://schemas.openxmlformats.org/drawingml/2006/main" noGrp="1"/>
          </p:cNvSpPr>
          <p:nvPr/>
        </p:nvSpPr>
        <p:spPr>
          <a:xfrm xmlns:a="http://schemas.openxmlformats.org/drawingml/2006/main">
            <a:off x="609600" y="571500"/>
            <a:ext cx="1095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75" b="1">
                <a:solidFill>
                  <a:srgbClr val="086A91"/>
                </a:solidFill>
                <a:latin typeface="DejaVu Sans"/>
                <a:ea typeface="DejaVu Sans"/>
                <a:cs typeface="DejaVu Sans"/>
              </a:defRPr>
            </a:pPr>
            <a:r>
              <a:rPr sz="3375" b="1">
                <a:solidFill>
                  <a:srgbClr val="086A91"/>
                </a:solidFill>
                <a:latin typeface="DejaVu Sans"/>
                <a:ea typeface="DejaVu Sans"/>
                <a:cs typeface="DejaVu Sans"/>
              </a:rPr>
              <a:t>Teacher notes and sources</a:t>
            </a:r>
          </a:p>
        </p:txBody>
      </p:sp>
      <p:sp>
        <p:nvSpPr>
          <p:cNvPr id="2" name="">
            <a:extLst xmlns:a="http://schemas.openxmlformats.org/drawingml/2006/main">
              <a:ext uri="{FF2B5EF4-FFF2-40B4-BE49-F238E27FC236}">
                <a16:creationId xmlns:a16="http://schemas.microsoft.com/office/drawing/2014/main" id="{42F25DC2-15FE-460A-9FE4-3213C636EAC0}"/>
              </a:ext>
            </a:extLst>
          </p:cNvPr>
          <p:cNvSpPr>
            <a:spLocks xmlns:a="http://schemas.openxmlformats.org/drawingml/2006/main" noGrp="1"/>
          </p:cNvSpPr>
          <p:nvPr/>
        </p:nvSpPr>
        <p:spPr>
          <a:xfrm xmlns:a="http://schemas.openxmlformats.org/drawingml/2006/main">
            <a:off x="609600" y="1609725"/>
            <a:ext cx="10953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1">
                <a:solidFill>
                  <a:srgbClr val="17394B"/>
                </a:solidFill>
                <a:latin typeface="DejaVu Sans"/>
                <a:ea typeface="DejaVu Sans"/>
                <a:cs typeface="DejaVu Sans"/>
              </a:defRPr>
            </a:pPr>
            <a:r>
              <a:rPr sz="2100" b="1">
                <a:solidFill>
                  <a:srgbClr val="17394B"/>
                </a:solidFill>
                <a:latin typeface="DejaVu Sans"/>
                <a:ea typeface="DejaVu Sans"/>
                <a:cs typeface="DejaVu Sans"/>
              </a:rPr>
              <a:t>Ages 8–12    Suggested time: 25–30 minutes</a:t>
            </a:r>
          </a:p>
        </p:txBody>
      </p:sp>
      <p:sp>
        <p:nvSpPr>
          <p:cNvPr id="3" name="">
            <a:extLst xmlns:a="http://schemas.openxmlformats.org/drawingml/2006/main">
              <a:ext uri="{FF2B5EF4-FFF2-40B4-BE49-F238E27FC236}">
                <a16:creationId xmlns:a16="http://schemas.microsoft.com/office/drawing/2014/main" id="{75540481-5995-499A-9FB5-686686BCE48F}"/>
              </a:ext>
            </a:extLst>
          </p:cNvPr>
          <p:cNvSpPr>
            <a:spLocks xmlns:a="http://schemas.openxmlformats.org/drawingml/2006/main" noGrp="1"/>
          </p:cNvSpPr>
          <p:nvPr/>
        </p:nvSpPr>
        <p:spPr>
          <a:xfrm xmlns:a="http://schemas.openxmlformats.org/drawingml/2006/main">
            <a:off x="609600" y="2428875"/>
            <a:ext cx="10953750" cy="1390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394B"/>
                </a:solidFill>
                <a:latin typeface="DejaVu Sans"/>
                <a:ea typeface="DejaVu Sans"/>
                <a:cs typeface="DejaVu Sans"/>
              </a:defRPr>
            </a:pPr>
            <a:r>
              <a:rPr sz="2100" b="0">
                <a:solidFill>
                  <a:srgbClr val="17394B"/>
                </a:solidFill>
                <a:latin typeface="DejaVu Sans"/>
                <a:ea typeface="DejaVu Sans"/>
                <a:cs typeface="DejaVu Sans"/>
              </a:rPr>
              <a:t>Use the speaker notes for storytelling and discussion prompts.</a:t>
            </a:r>
          </a:p>
          <a:p xmlns:a="http://schemas.openxmlformats.org/drawingml/2006/main">
            <a:pPr>
              <a:defRPr sz="2100" b="0">
                <a:solidFill>
                  <a:srgbClr val="17394B"/>
                </a:solidFill>
                <a:latin typeface="DejaVu Sans"/>
                <a:ea typeface="DejaVu Sans"/>
                <a:cs typeface="DejaVu Sans"/>
              </a:defRPr>
            </a:pPr>
            <a:r>
              <a:rPr sz="2100" b="0">
                <a:solidFill>
                  <a:srgbClr val="17394B"/>
                </a:solidFill>
                <a:latin typeface="DejaVu Sans"/>
                <a:ea typeface="DejaVu Sans"/>
                <a:cs typeface="DejaVu Sans"/>
              </a:rPr>
              <a:t>Slides 7–10 retell the voyage legend. Dates are approximate.</a:t>
            </a:r>
          </a:p>
          <a:p xmlns:a="http://schemas.openxmlformats.org/drawingml/2006/main">
            <a:pPr>
              <a:defRPr sz="2100" b="0">
                <a:solidFill>
                  <a:srgbClr val="17394B"/>
                </a:solidFill>
                <a:latin typeface="DejaVu Sans"/>
                <a:ea typeface="DejaVu Sans"/>
                <a:cs typeface="DejaVu Sans"/>
              </a:defRPr>
            </a:pPr>
            <a:r>
              <a:rPr sz="2100" b="0">
                <a:solidFill>
                  <a:srgbClr val="17394B"/>
                </a:solidFill>
                <a:latin typeface="DejaVu Sans"/>
                <a:ea typeface="DejaVu Sans"/>
                <a:cs typeface="DejaVu Sans"/>
              </a:rPr>
              <a:t>The illustrations are imaginative, rather than historical portraits.</a:t>
            </a:r>
          </a:p>
        </p:txBody>
      </p:sp>
      <p:sp>
        <p:nvSpPr>
          <p:cNvPr id="4" name="">
            <a:extLst xmlns:a="http://schemas.openxmlformats.org/drawingml/2006/main">
              <a:ext uri="{FF2B5EF4-FFF2-40B4-BE49-F238E27FC236}">
                <a16:creationId xmlns:a16="http://schemas.microsoft.com/office/drawing/2014/main" id="{82B4B107-AE86-47E5-BCB7-DF623FE3BF36}"/>
              </a:ext>
            </a:extLst>
          </p:cNvPr>
          <p:cNvSpPr>
            <a:spLocks xmlns:a="http://schemas.openxmlformats.org/drawingml/2006/main" noGrp="1"/>
          </p:cNvSpPr>
          <p:nvPr/>
        </p:nvSpPr>
        <p:spPr>
          <a:xfrm xmlns:a="http://schemas.openxmlformats.org/drawingml/2006/main">
            <a:off x="609600" y="4171950"/>
            <a:ext cx="10953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250" b="1">
                <a:solidFill>
                  <a:srgbClr val="477625"/>
                </a:solidFill>
                <a:latin typeface="DejaVu Sans"/>
                <a:ea typeface="DejaVu Sans"/>
                <a:cs typeface="DejaVu Sans"/>
              </a:defRPr>
            </a:pPr>
            <a:r>
              <a:rPr sz="2250" b="1">
                <a:solidFill>
                  <a:srgbClr val="477625"/>
                </a:solidFill>
                <a:latin typeface="DejaVu Sans"/>
                <a:ea typeface="DejaVu Sans"/>
                <a:cs typeface="DejaVu Sans"/>
              </a:rPr>
              <a:t>Sources</a:t>
            </a:r>
          </a:p>
        </p:txBody>
      </p:sp>
      <p:sp>
        <p:nvSpPr>
          <p:cNvPr id="5" name="">
            <a:extLst xmlns:a="http://schemas.openxmlformats.org/drawingml/2006/main">
              <a:ext uri="{FF2B5EF4-FFF2-40B4-BE49-F238E27FC236}">
                <a16:creationId xmlns:a16="http://schemas.microsoft.com/office/drawing/2014/main" id="{20511A1D-A320-4545-8D8B-7BF0FA15345A}"/>
              </a:ext>
            </a:extLst>
          </p:cNvPr>
          <p:cNvSpPr>
            <a:spLocks xmlns:a="http://schemas.openxmlformats.org/drawingml/2006/main" noGrp="1"/>
          </p:cNvSpPr>
          <p:nvPr/>
        </p:nvSpPr>
        <p:spPr>
          <a:xfrm xmlns:a="http://schemas.openxmlformats.org/drawingml/2006/main">
            <a:off x="609600" y="4838700"/>
            <a:ext cx="10858500" cy="1628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725" b="0">
                <a:solidFill>
                  <a:srgbClr val="17394B"/>
                </a:solidFill>
                <a:latin typeface="DejaVu Sans"/>
                <a:ea typeface="DejaVu Sans"/>
                <a:cs typeface="DejaVu Sans"/>
              </a:defRPr>
            </a:pPr>
            <a:r>
              <a:rPr sz="1725" b="0">
                <a:solidFill>
                  <a:srgbClr val="17394B"/>
                </a:solidFill>
                <a:latin typeface="DejaVu Sans"/>
                <a:ea typeface="DejaVu Sans"/>
                <a:cs typeface="DejaVu Sans"/>
              </a:rPr>
              <a:t>Diocese of Kerry · Feast of St Brendan</a:t>
            </a:r>
          </a:p>
          <a:p xmlns:a="http://schemas.openxmlformats.org/drawingml/2006/main">
            <a:pPr>
              <a:defRPr sz="1725" b="0">
                <a:solidFill>
                  <a:srgbClr val="17394B"/>
                </a:solidFill>
                <a:latin typeface="DejaVu Sans"/>
                <a:ea typeface="DejaVu Sans"/>
                <a:cs typeface="DejaVu Sans"/>
              </a:defRPr>
            </a:pPr>
            <a:r>
              <a:rPr sz="1725" b="0">
                <a:solidFill>
                  <a:srgbClr val="17394B"/>
                </a:solidFill>
                <a:latin typeface="DejaVu Sans"/>
                <a:ea typeface="DejaVu Sans"/>
                <a:cs typeface="DejaVu Sans"/>
              </a:rPr>
              <a:t>dioceseofkerry.ie/media/uploads/Feast%20of%20St%20Brendan.pdf</a:t>
            </a:r>
          </a:p>
          <a:p xmlns:a="http://schemas.openxmlformats.org/drawingml/2006/main">
            <a:r>
              <a:t/>
            </a:r>
          </a:p>
          <a:p xmlns:a="http://schemas.openxmlformats.org/drawingml/2006/main">
            <a:pPr>
              <a:defRPr sz="1725" b="0">
                <a:solidFill>
                  <a:srgbClr val="17394B"/>
                </a:solidFill>
                <a:latin typeface="DejaVu Sans"/>
                <a:ea typeface="DejaVu Sans"/>
                <a:cs typeface="DejaVu Sans"/>
              </a:defRPr>
            </a:pPr>
            <a:r>
              <a:rPr sz="1725" b="0">
                <a:solidFill>
                  <a:srgbClr val="17394B"/>
                </a:solidFill>
                <a:latin typeface="DejaVu Sans"/>
                <a:ea typeface="DejaVu Sans"/>
                <a:cs typeface="DejaVu Sans"/>
              </a:rPr>
              <a:t>The Catholic Encyclopedia · St Brendan</a:t>
            </a:r>
          </a:p>
          <a:p xmlns:a="http://schemas.openxmlformats.org/drawingml/2006/main">
            <a:pPr>
              <a:defRPr sz="1725" b="0">
                <a:solidFill>
                  <a:srgbClr val="17394B"/>
                </a:solidFill>
                <a:latin typeface="DejaVu Sans"/>
                <a:ea typeface="DejaVu Sans"/>
                <a:cs typeface="DejaVu Sans"/>
              </a:defRPr>
            </a:pPr>
            <a:r>
              <a:rPr sz="1725" b="0">
                <a:solidFill>
                  <a:srgbClr val="17394B"/>
                </a:solidFill>
                <a:latin typeface="DejaVu Sans"/>
                <a:ea typeface="DejaVu Sans"/>
                <a:cs typeface="DejaVu Sans"/>
              </a:rPr>
              <a:t>newadvent.org/cathen/02758c.htm</a:t>
            </a:r>
          </a:p>
        </p:txBody>
      </p:sp>
    </p:spTree>
    <p:extLst>
      <p:ext uri="{BB962C8B-B14F-4D97-AF65-F5344CB8AC3E}">
        <p14:creationId xmlns:p14="http://schemas.microsoft.com/office/powerpoint/2010/main" val="17988181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2026-10-03T14:22:35.0420000Z</dcterms:created>
  <dcterms:modified xsi:type="dcterms:W3CDTF">2026-10-03T14:22:35.0420000Z</dcterms:modified>
</coreProperties>
</file>