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305" r:id="rId3"/>
    <p:sldId id="369" r:id="rId4"/>
    <p:sldId id="370" r:id="rId5"/>
    <p:sldId id="371" r:id="rId6"/>
    <p:sldId id="387" r:id="rId7"/>
    <p:sldId id="374" r:id="rId8"/>
    <p:sldId id="366" r:id="rId9"/>
    <p:sldId id="259" r:id="rId10"/>
    <p:sldId id="389" r:id="rId11"/>
    <p:sldId id="359" r:id="rId12"/>
    <p:sldId id="373" r:id="rId13"/>
    <p:sldId id="376" r:id="rId14"/>
    <p:sldId id="377" r:id="rId15"/>
    <p:sldId id="388" r:id="rId16"/>
    <p:sldId id="32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showGuides="1">
      <p:cViewPr>
        <p:scale>
          <a:sx n="70" d="100"/>
          <a:sy n="70" d="100"/>
        </p:scale>
        <p:origin x="-89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F3CC9-993D-4B42-A90B-405142D16A6B}" type="datetimeFigureOut">
              <a:rPr lang="en-US" smtClean="0"/>
              <a:t>3/9/2025</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EFC74-4E2D-4094-A955-CA1D10C9A8C2}" type="slidenum">
              <a:rPr lang="en-IE" smtClean="0"/>
              <a:t>‹#›</a:t>
            </a:fld>
            <a:endParaRPr lang="en-IE" dirty="0"/>
          </a:p>
        </p:txBody>
      </p:sp>
    </p:spTree>
    <p:extLst>
      <p:ext uri="{BB962C8B-B14F-4D97-AF65-F5344CB8AC3E}">
        <p14:creationId xmlns:p14="http://schemas.microsoft.com/office/powerpoint/2010/main" val="25683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F92EFC74-4E2D-4094-A955-CA1D10C9A8C2}" type="slidenum">
              <a:rPr lang="en-IE" smtClean="0"/>
              <a:t>11</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A8CBAA5-14CE-4638-BAB5-8CB289ECE4CE}" type="datetime1">
              <a:rPr lang="en-US" smtClean="0"/>
              <a:t>3/9/2025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132229-02FA-489C-9F53-A6BE95DDC6F9}" type="datetime1">
              <a:rPr lang="en-US" smtClean="0"/>
              <a:t>3/9/2025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B8D1C86-C77B-44F6-B706-D8A74F261246}" type="datetime1">
              <a:rPr lang="en-US" smtClean="0"/>
              <a:t>3/9/2025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84B3898-2AF1-4C93-B8B3-130DA08E1D47}" type="datetime1">
              <a:rPr lang="en-US" smtClean="0"/>
              <a:t>3/9/2025</a:t>
            </a:fld>
            <a:endParaRPr lang="en-GB"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AEF5D1B-003C-4235-8282-2E9CD261FBCF}" type="slidenum">
              <a:rPr lang="en-GB"/>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C2B5389-EDAC-45F7-8753-8021719EA1C8}" type="datetime1">
              <a:rPr lang="en-US" smtClean="0"/>
              <a:t>3/9/2025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C62E5-CE2B-4FE4-BC1A-C60AE706D07A}" type="datetime1">
              <a:rPr lang="en-US" smtClean="0"/>
              <a:t>3/9/2025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235665A-1A9A-41A8-940B-9B1DF9CBFAE4}" type="datetime1">
              <a:rPr lang="en-US" smtClean="0"/>
              <a:t>3/9/2025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983942BB-F4D1-47C6-9D33-4BAE03B5FE3C}" type="datetime1">
              <a:rPr lang="en-US" smtClean="0"/>
              <a:t>3/9/2025</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9069EAE1-5E51-4CF6-B11E-F039C20E42C5}" type="datetime1">
              <a:rPr lang="en-US" smtClean="0"/>
              <a:t>3/9/2025</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7E692-39D8-4105-B8FB-97A4033FA3AF}" type="datetime1">
              <a:rPr lang="en-US" smtClean="0"/>
              <a:t>3/9/2025</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04F6B-5376-47D0-B0C3-263DF6CD6188}" type="datetime1">
              <a:rPr lang="en-US" smtClean="0"/>
              <a:t>3/9/2025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9838F6-D89D-4DD7-A9ED-7C7DB883A89A}" type="datetime1">
              <a:rPr lang="en-US" smtClean="0"/>
              <a:t>3/9/2025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E120B68-B229-4807-970F-A515E3EAB7E0}" type="slidenum">
              <a:rPr lang="en-IE" smtClean="0"/>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47E68-B8DF-4136-AF3A-26B715FE6567}" type="datetime1">
              <a:rPr lang="en-US" smtClean="0"/>
              <a:t>3/9/2025</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0B68-B229-4807-970F-A515E3EAB7E0}" type="slidenum">
              <a:rPr lang="en-IE" smtClean="0"/>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645C3E-8F6C-45B9-9382-87044423485B}" type="slidenum">
              <a:rPr lang="en-GB" smtClean="0"/>
              <a:t>1</a:t>
            </a:fld>
            <a:endParaRPr lang="en-GB" dirty="0"/>
          </a:p>
        </p:txBody>
      </p:sp>
      <p:sp>
        <p:nvSpPr>
          <p:cNvPr id="7" name="Title 6"/>
          <p:cNvSpPr>
            <a:spLocks noGrp="1"/>
          </p:cNvSpPr>
          <p:nvPr>
            <p:ph type="title"/>
          </p:nvPr>
        </p:nvSpPr>
        <p:spPr>
          <a:xfrm>
            <a:off x="428596" y="5072082"/>
            <a:ext cx="8229600" cy="1143000"/>
          </a:xfrm>
        </p:spPr>
        <p:txBody>
          <a:bodyPr>
            <a:normAutofit fontScale="90000"/>
          </a:bodyPr>
          <a:lstStyle/>
          <a:p>
            <a:r>
              <a:rPr lang="en-IE" dirty="0"/>
              <a:t/>
            </a:r>
            <a:br>
              <a:rPr lang="en-IE" dirty="0"/>
            </a:br>
            <a:r>
              <a:rPr lang="en-IE" dirty="0"/>
              <a:t/>
            </a:r>
            <a:br>
              <a:rPr lang="en-IE" dirty="0"/>
            </a:br>
            <a:r>
              <a:rPr lang="en-IE" dirty="0"/>
              <a:t/>
            </a:r>
            <a:br>
              <a:rPr lang="en-IE" dirty="0"/>
            </a:br>
            <a:r>
              <a:rPr lang="en-IE" dirty="0"/>
              <a:t/>
            </a:r>
            <a:br>
              <a:rPr lang="en-IE" dirty="0"/>
            </a:br>
            <a:r>
              <a:rPr lang="en-IE" dirty="0"/>
              <a:t/>
            </a:r>
            <a:br>
              <a:rPr lang="en-IE" dirty="0"/>
            </a:br>
            <a:endParaRPr lang="en-IE" dirty="0"/>
          </a:p>
        </p:txBody>
      </p:sp>
      <p:pic>
        <p:nvPicPr>
          <p:cNvPr id="8" name="Picture 7" descr="footer.png"/>
          <p:cNvPicPr>
            <a:picLocks noChangeAspect="1"/>
          </p:cNvPicPr>
          <p:nvPr/>
        </p:nvPicPr>
        <p:blipFill>
          <a:blip r:embed="rId2" cstate="print"/>
          <a:stretch>
            <a:fillRect/>
          </a:stretch>
        </p:blipFill>
        <p:spPr>
          <a:xfrm>
            <a:off x="0" y="5929330"/>
            <a:ext cx="9144000" cy="968216"/>
          </a:xfrm>
          <a:prstGeom prst="rect">
            <a:avLst/>
          </a:prstGeom>
        </p:spPr>
      </p:pic>
      <p:sp>
        <p:nvSpPr>
          <p:cNvPr id="9" name="TextBox 8"/>
          <p:cNvSpPr txBox="1"/>
          <p:nvPr/>
        </p:nvSpPr>
        <p:spPr>
          <a:xfrm>
            <a:off x="928662" y="3286124"/>
            <a:ext cx="7572428" cy="1292662"/>
          </a:xfrm>
          <a:prstGeom prst="rect">
            <a:avLst/>
          </a:prstGeom>
          <a:noFill/>
        </p:spPr>
        <p:txBody>
          <a:bodyPr wrap="square" rtlCol="0">
            <a:spAutoFit/>
          </a:bodyPr>
          <a:lstStyle/>
          <a:p>
            <a:pPr algn="ctr"/>
            <a:r>
              <a:rPr lang="en-IE" b="1" i="1" dirty="0"/>
              <a:t>“Men don’t talk face to face: they talk shoulder to shoulder”</a:t>
            </a:r>
          </a:p>
          <a:p>
            <a:r>
              <a:rPr lang="en-IE" dirty="0"/>
              <a:t>		Registered Charity: CHY 19928</a:t>
            </a:r>
          </a:p>
          <a:p>
            <a:endParaRPr lang="en-IE" dirty="0"/>
          </a:p>
          <a:p>
            <a:r>
              <a:rPr lang="en-IE" sz="2400" b="1" dirty="0"/>
              <a:t>                      SUPPORTING A NEW SHED</a:t>
            </a:r>
          </a:p>
        </p:txBody>
      </p:sp>
      <p:pic>
        <p:nvPicPr>
          <p:cNvPr id="11" name="Content Placeholder 10" descr="MensShedsLogo (1).jpg"/>
          <p:cNvPicPr>
            <a:picLocks noGrp="1" noChangeAspect="1"/>
          </p:cNvPicPr>
          <p:nvPr>
            <p:ph idx="1"/>
          </p:nvPr>
        </p:nvPicPr>
        <p:blipFill>
          <a:blip r:embed="rId3" cstate="print"/>
          <a:stretch>
            <a:fillRect/>
          </a:stretch>
        </p:blipFill>
        <p:spPr>
          <a:xfrm>
            <a:off x="2928926" y="571480"/>
            <a:ext cx="2956119" cy="2439868"/>
          </a:xfrm>
        </p:spPr>
      </p:pic>
      <p:sp>
        <p:nvSpPr>
          <p:cNvPr id="12" name="Rectangle 11"/>
          <p:cNvSpPr/>
          <p:nvPr/>
        </p:nvSpPr>
        <p:spPr>
          <a:xfrm>
            <a:off x="928662" y="5425875"/>
            <a:ext cx="6163618" cy="646331"/>
          </a:xfrm>
          <a:prstGeom prst="rect">
            <a:avLst/>
          </a:prstGeom>
        </p:spPr>
        <p:txBody>
          <a:bodyPr wrap="square">
            <a:spAutoFit/>
          </a:bodyPr>
          <a:lstStyle/>
          <a:p>
            <a:pPr algn="ctr"/>
            <a:r>
              <a:rPr lang="en-IE" dirty="0" smtClean="0"/>
              <a:t>Maurice O’Driscoll – Kerry Representative </a:t>
            </a:r>
          </a:p>
          <a:p>
            <a:pPr algn="ctr"/>
            <a:r>
              <a:rPr lang="en-IE" dirty="0" smtClean="0"/>
              <a:t>– </a:t>
            </a:r>
            <a:r>
              <a:rPr lang="en-IE" dirty="0"/>
              <a:t>Irish Men’s Sheds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IE" sz="2800" dirty="0" smtClean="0"/>
              <a:t>11 </a:t>
            </a:r>
            <a:r>
              <a:rPr lang="en-IE" sz="2800" dirty="0" err="1" smtClean="0"/>
              <a:t>Mens</a:t>
            </a:r>
            <a:r>
              <a:rPr lang="en-IE" sz="2800" dirty="0" smtClean="0"/>
              <a:t> Sheds in Kerry</a:t>
            </a:r>
            <a:r>
              <a:rPr lang="en-IE" sz="2800" dirty="0"/>
              <a:t/>
            </a:r>
            <a:br>
              <a:rPr lang="en-IE" sz="2800" dirty="0"/>
            </a:br>
            <a:endParaRPr lang="en-IE" sz="2800" dirty="0"/>
          </a:p>
        </p:txBody>
      </p:sp>
      <p:sp>
        <p:nvSpPr>
          <p:cNvPr id="5" name="Slide Number Placeholder 4"/>
          <p:cNvSpPr>
            <a:spLocks noGrp="1"/>
          </p:cNvSpPr>
          <p:nvPr>
            <p:ph type="sldNum" sz="quarter" idx="12"/>
          </p:nvPr>
        </p:nvSpPr>
        <p:spPr/>
        <p:txBody>
          <a:bodyPr/>
          <a:lstStyle/>
          <a:p>
            <a:fld id="{1E120B68-B229-4807-970F-A515E3EAB7E0}" type="slidenum">
              <a:rPr lang="en-IE" smtClean="0"/>
              <a:t>10</a:t>
            </a:fld>
            <a:endParaRPr lang="en-IE"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pic>
        <p:nvPicPr>
          <p:cNvPr id="7" name="Picture 6" descr="footer.png"/>
          <p:cNvPicPr>
            <a:picLocks noChangeAspect="1"/>
          </p:cNvPicPr>
          <p:nvPr/>
        </p:nvPicPr>
        <p:blipFill>
          <a:blip r:embed="rId3" cstate="print"/>
          <a:stretch>
            <a:fillRect/>
          </a:stretch>
        </p:blipFill>
        <p:spPr>
          <a:xfrm>
            <a:off x="0" y="5929330"/>
            <a:ext cx="9144000" cy="968216"/>
          </a:xfrm>
          <a:prstGeom prst="rect">
            <a:avLst/>
          </a:prstGeom>
        </p:spPr>
      </p:pic>
      <p:sp>
        <p:nvSpPr>
          <p:cNvPr id="3" name="Content Placeholder 2"/>
          <p:cNvSpPr>
            <a:spLocks noGrp="1"/>
          </p:cNvSpPr>
          <p:nvPr>
            <p:ph idx="1"/>
          </p:nvPr>
        </p:nvSpPr>
        <p:spPr>
          <a:xfrm>
            <a:off x="457200" y="1412776"/>
            <a:ext cx="8363272" cy="4713387"/>
          </a:xfrm>
        </p:spPr>
        <p:txBody>
          <a:bodyPr/>
          <a:lstStyle/>
          <a:p>
            <a:r>
              <a:rPr lang="en-GB" dirty="0" smtClean="0"/>
              <a:t>North Kerry</a:t>
            </a:r>
          </a:p>
          <a:p>
            <a:r>
              <a:rPr lang="en-GB" dirty="0" err="1" smtClean="0"/>
              <a:t>Ballybunion</a:t>
            </a:r>
            <a:r>
              <a:rPr lang="en-GB" dirty="0" smtClean="0"/>
              <a:t>, </a:t>
            </a:r>
            <a:r>
              <a:rPr lang="en-GB" dirty="0" err="1" smtClean="0"/>
              <a:t>Ballyduff</a:t>
            </a:r>
            <a:r>
              <a:rPr lang="en-GB" dirty="0" smtClean="0"/>
              <a:t>, Ballyheigue, Listowel, Tralee</a:t>
            </a:r>
          </a:p>
          <a:p>
            <a:endParaRPr lang="en-GB" dirty="0"/>
          </a:p>
          <a:p>
            <a:r>
              <a:rPr lang="en-GB" dirty="0" smtClean="0"/>
              <a:t>South Kerry</a:t>
            </a:r>
          </a:p>
          <a:p>
            <a:r>
              <a:rPr lang="en-GB" dirty="0" smtClean="0"/>
              <a:t>Killarney, </a:t>
            </a:r>
            <a:r>
              <a:rPr lang="en-GB" dirty="0" err="1" smtClean="0"/>
              <a:t>Cahirciveen</a:t>
            </a:r>
            <a:r>
              <a:rPr lang="en-GB" dirty="0" smtClean="0"/>
              <a:t>, Waterville, Dingle, Kenmare, </a:t>
            </a:r>
            <a:r>
              <a:rPr lang="en-GB" dirty="0" err="1" smtClean="0"/>
              <a:t>Sneem</a:t>
            </a:r>
            <a:endParaRPr lang="en-GB" dirty="0" smtClean="0"/>
          </a:p>
        </p:txBody>
      </p:sp>
    </p:spTree>
    <p:extLst>
      <p:ext uri="{BB962C8B-B14F-4D97-AF65-F5344CB8AC3E}">
        <p14:creationId xmlns:p14="http://schemas.microsoft.com/office/powerpoint/2010/main" val="40313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88952"/>
            <a:ext cx="8229600" cy="796908"/>
          </a:xfrm>
        </p:spPr>
        <p:txBody>
          <a:bodyPr>
            <a:normAutofit fontScale="90000"/>
          </a:bodyPr>
          <a:lstStyle/>
          <a:p>
            <a:r>
              <a:rPr lang="en-IE" dirty="0"/>
              <a:t>Impact of Sheds on </a:t>
            </a:r>
            <a:br>
              <a:rPr lang="en-IE" dirty="0"/>
            </a:br>
            <a:r>
              <a:rPr lang="en-IE" dirty="0"/>
              <a:t>Men and Communities</a:t>
            </a:r>
          </a:p>
        </p:txBody>
      </p:sp>
      <p:sp>
        <p:nvSpPr>
          <p:cNvPr id="5" name="Slide Number Placeholder 4"/>
          <p:cNvSpPr>
            <a:spLocks noGrp="1"/>
          </p:cNvSpPr>
          <p:nvPr>
            <p:ph type="sldNum" sz="quarter" idx="12"/>
          </p:nvPr>
        </p:nvSpPr>
        <p:spPr/>
        <p:txBody>
          <a:bodyPr/>
          <a:lstStyle/>
          <a:p>
            <a:fld id="{1E120B68-B229-4807-970F-A515E3EAB7E0}" type="slidenum">
              <a:rPr lang="en-IE" smtClean="0"/>
              <a:t>11</a:t>
            </a:fld>
            <a:endParaRPr lang="en-IE" dirty="0"/>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pic>
        <p:nvPicPr>
          <p:cNvPr id="7" name="Picture 6" descr="footer.png"/>
          <p:cNvPicPr>
            <a:picLocks noChangeAspect="1"/>
          </p:cNvPicPr>
          <p:nvPr/>
        </p:nvPicPr>
        <p:blipFill>
          <a:blip r:embed="rId4" cstate="print"/>
          <a:stretch>
            <a:fillRect/>
          </a:stretch>
        </p:blipFill>
        <p:spPr>
          <a:xfrm>
            <a:off x="0" y="5929330"/>
            <a:ext cx="9144000" cy="968216"/>
          </a:xfrm>
          <a:prstGeom prst="rect">
            <a:avLst/>
          </a:prstGeom>
        </p:spPr>
      </p:pic>
      <p:sp>
        <p:nvSpPr>
          <p:cNvPr id="8" name="TextBox 7"/>
          <p:cNvSpPr txBox="1"/>
          <p:nvPr/>
        </p:nvSpPr>
        <p:spPr>
          <a:xfrm>
            <a:off x="500066" y="1571612"/>
            <a:ext cx="7929586" cy="4770537"/>
          </a:xfrm>
          <a:prstGeom prst="rect">
            <a:avLst/>
          </a:prstGeom>
          <a:noFill/>
        </p:spPr>
        <p:txBody>
          <a:bodyPr wrap="square" rtlCol="0">
            <a:spAutoFit/>
          </a:bodyPr>
          <a:lstStyle/>
          <a:p>
            <a:r>
              <a:rPr lang="en-IE" sz="2400" dirty="0"/>
              <a:t>Research indicates the impact Men’s Sheds are having on men and communities:</a:t>
            </a:r>
          </a:p>
          <a:p>
            <a:endParaRPr lang="en-IE" sz="2400" dirty="0"/>
          </a:p>
          <a:p>
            <a:pPr>
              <a:buFont typeface="Wingdings" panose="05000000000000000000" pitchFamily="2" charset="2"/>
              <a:buChar char="Ø"/>
            </a:pPr>
            <a:r>
              <a:rPr lang="en-IE" sz="2400" dirty="0"/>
              <a:t>89% of men reported that they felt better about themselves </a:t>
            </a:r>
          </a:p>
          <a:p>
            <a:pPr>
              <a:buFont typeface="Wingdings" panose="05000000000000000000" pitchFamily="2" charset="2"/>
              <a:buChar char="Ø"/>
            </a:pPr>
            <a:r>
              <a:rPr lang="en-IE" sz="2400" dirty="0"/>
              <a:t>97% were more confident as a result of attending </a:t>
            </a:r>
          </a:p>
          <a:p>
            <a:pPr>
              <a:buFont typeface="Wingdings" panose="05000000000000000000" pitchFamily="2" charset="2"/>
              <a:buChar char="Ø"/>
            </a:pPr>
            <a:r>
              <a:rPr lang="en-IE" sz="2400" dirty="0"/>
              <a:t>97% of respondents felt that as a result of participating in Men’s Sheds they can give back to the community, </a:t>
            </a:r>
          </a:p>
          <a:p>
            <a:pPr>
              <a:buFont typeface="Wingdings" panose="05000000000000000000" pitchFamily="2" charset="2"/>
              <a:buChar char="Ø"/>
            </a:pPr>
            <a:r>
              <a:rPr lang="en-IE" sz="2400" dirty="0"/>
              <a:t>86% said they felt more accepted in the community </a:t>
            </a:r>
          </a:p>
          <a:p>
            <a:endParaRPr lang="en-IE" sz="3200" dirty="0"/>
          </a:p>
          <a:p>
            <a:r>
              <a:rPr lang="en-IE" sz="1600" dirty="0"/>
              <a:t>Men’s Sheds in Ireland , Learning through community contexts </a:t>
            </a:r>
          </a:p>
          <a:p>
            <a:r>
              <a:rPr lang="en-IE" sz="1600" dirty="0"/>
              <a:t>February 2013 </a:t>
            </a:r>
          </a:p>
          <a:p>
            <a:r>
              <a:rPr lang="en-IE" sz="1600" dirty="0"/>
              <a:t>Lucia </a:t>
            </a:r>
            <a:r>
              <a:rPr lang="en-IE" sz="1600" dirty="0" err="1"/>
              <a:t>Carragher</a:t>
            </a:r>
            <a:r>
              <a:rPr lang="en-IE" sz="1600" dirty="0"/>
              <a:t> (DR) </a:t>
            </a:r>
          </a:p>
          <a:p>
            <a:endParaRPr lang="en-IE"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IMSA THE Challenges </a:t>
            </a:r>
          </a:p>
        </p:txBody>
      </p:sp>
      <p:sp>
        <p:nvSpPr>
          <p:cNvPr id="5" name="Content Placeholder 4"/>
          <p:cNvSpPr>
            <a:spLocks noGrp="1"/>
          </p:cNvSpPr>
          <p:nvPr>
            <p:ph idx="1"/>
          </p:nvPr>
        </p:nvSpPr>
        <p:spPr/>
        <p:txBody>
          <a:bodyPr/>
          <a:lstStyle/>
          <a:p>
            <a:r>
              <a:rPr lang="en-IE" dirty="0"/>
              <a:t>Government recognition of role we play in Irish society</a:t>
            </a:r>
          </a:p>
          <a:p>
            <a:r>
              <a:rPr lang="en-IE" dirty="0"/>
              <a:t>Funding  - securing funding to deliver the supports needed to sustain and develop our sheds</a:t>
            </a:r>
          </a:p>
          <a:p>
            <a:pPr>
              <a:buNone/>
            </a:pPr>
            <a:endParaRPr lang="en-IE" dirty="0"/>
          </a:p>
          <a:p>
            <a:endParaRPr lang="en-IE" dirty="0"/>
          </a:p>
          <a:p>
            <a:endParaRPr lang="en-IE" dirty="0"/>
          </a:p>
          <a:p>
            <a:endParaRPr lang="en-IE" dirty="0"/>
          </a:p>
        </p:txBody>
      </p:sp>
      <p:sp>
        <p:nvSpPr>
          <p:cNvPr id="4" name="Slide Number Placeholder 3"/>
          <p:cNvSpPr>
            <a:spLocks noGrp="1"/>
          </p:cNvSpPr>
          <p:nvPr>
            <p:ph type="sldNum" sz="quarter" idx="12"/>
          </p:nvPr>
        </p:nvSpPr>
        <p:spPr/>
        <p:txBody>
          <a:bodyPr/>
          <a:lstStyle/>
          <a:p>
            <a:fld id="{1E120B68-B229-4807-970F-A515E3EAB7E0}" type="slidenum">
              <a:rPr lang="en-IE" smtClean="0"/>
              <a:t>12</a:t>
            </a:fld>
            <a:endParaRPr lang="en-IE"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pic>
        <p:nvPicPr>
          <p:cNvPr id="7" name="Picture 6" descr="funding picture.jpg"/>
          <p:cNvPicPr>
            <a:picLocks noChangeAspect="1"/>
          </p:cNvPicPr>
          <p:nvPr/>
        </p:nvPicPr>
        <p:blipFill>
          <a:blip r:embed="rId3" cstate="print"/>
          <a:stretch>
            <a:fillRect/>
          </a:stretch>
        </p:blipFill>
        <p:spPr>
          <a:xfrm>
            <a:off x="6000760" y="4165746"/>
            <a:ext cx="3143240" cy="26922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t>5 Step Guide</a:t>
            </a:r>
            <a:endParaRPr lang="en-IE" dirty="0"/>
          </a:p>
        </p:txBody>
      </p:sp>
      <p:pic>
        <p:nvPicPr>
          <p:cNvPr id="6" name="Content Placeholder 5" descr="Diagram&#10;&#10;Description automatically generated with medium confidenc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764704"/>
            <a:ext cx="4429473" cy="5818658"/>
          </a:xfrm>
        </p:spPr>
      </p:pic>
      <p:sp>
        <p:nvSpPr>
          <p:cNvPr id="4" name="Slide Number Placeholder 3"/>
          <p:cNvSpPr>
            <a:spLocks noGrp="1"/>
          </p:cNvSpPr>
          <p:nvPr>
            <p:ph type="sldNum" sz="quarter" idx="12"/>
          </p:nvPr>
        </p:nvSpPr>
        <p:spPr/>
        <p:txBody>
          <a:bodyPr/>
          <a:lstStyle/>
          <a:p>
            <a:fld id="{1E120B68-B229-4807-970F-A515E3EAB7E0}" type="slidenum">
              <a:rPr lang="en-IE" smtClean="0"/>
              <a:t>13</a:t>
            </a:fld>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SHED DOCUMENTS TO SUPPORT A REGISTERED SHED  WITH IMSA </a:t>
            </a:r>
            <a:endParaRPr lang="en-IE" sz="3200" b="1" dirty="0"/>
          </a:p>
        </p:txBody>
      </p:sp>
      <p:sp>
        <p:nvSpPr>
          <p:cNvPr id="3" name="Content Placeholder 2"/>
          <p:cNvSpPr>
            <a:spLocks noGrp="1"/>
          </p:cNvSpPr>
          <p:nvPr>
            <p:ph idx="1"/>
          </p:nvPr>
        </p:nvSpPr>
        <p:spPr/>
        <p:txBody>
          <a:bodyPr>
            <a:normAutofit lnSpcReduction="10000"/>
          </a:bodyPr>
          <a:lstStyle/>
          <a:p>
            <a:r>
              <a:rPr lang="en-GB" sz="1600" dirty="0"/>
              <a:t>Governance for Sheds -  Guidance and Sample Documents –</a:t>
            </a:r>
          </a:p>
          <a:p>
            <a:r>
              <a:rPr lang="en-GB" sz="1600" dirty="0"/>
              <a:t>Sample Constitution</a:t>
            </a:r>
          </a:p>
          <a:p>
            <a:r>
              <a:rPr lang="en-IE" sz="1600" dirty="0"/>
              <a:t>Guide to Management Committees</a:t>
            </a:r>
          </a:p>
          <a:p>
            <a:r>
              <a:rPr lang="en-GB" sz="1600" dirty="0"/>
              <a:t>Sample Roles of Committee Officers</a:t>
            </a:r>
          </a:p>
          <a:p>
            <a:r>
              <a:rPr lang="en-GB" sz="1600" dirty="0"/>
              <a:t>Guidance on Chairing a Meeting</a:t>
            </a:r>
          </a:p>
          <a:p>
            <a:r>
              <a:rPr lang="en-IE" sz="1600" dirty="0"/>
              <a:t>Sample Data Protection Guide</a:t>
            </a:r>
          </a:p>
          <a:p>
            <a:r>
              <a:rPr lang="en-IE" sz="1600" dirty="0"/>
              <a:t>Sample Financial Rules</a:t>
            </a:r>
            <a:endParaRPr lang="en-GB" sz="1600" dirty="0"/>
          </a:p>
          <a:p>
            <a:r>
              <a:rPr lang="en-IE" sz="1600" dirty="0"/>
              <a:t>Sample Ground Rules Document for sheds </a:t>
            </a:r>
          </a:p>
          <a:p>
            <a:r>
              <a:rPr lang="en-IE" sz="1600" dirty="0"/>
              <a:t>Sample Conflict Resolution Rules</a:t>
            </a:r>
          </a:p>
          <a:p>
            <a:r>
              <a:rPr lang="en-GB" sz="1600" dirty="0"/>
              <a:t>Sample Anti‐Bullying &amp; Harassment Policy</a:t>
            </a:r>
            <a:endParaRPr lang="en-IE" sz="1600" dirty="0"/>
          </a:p>
          <a:p>
            <a:r>
              <a:rPr lang="en-IE" sz="1600" dirty="0"/>
              <a:t>Start up 5 step Guide for sheds</a:t>
            </a:r>
          </a:p>
          <a:p>
            <a:r>
              <a:rPr lang="en-IE" sz="1600" dirty="0"/>
              <a:t>Mens shed Toolkit </a:t>
            </a:r>
            <a:r>
              <a:rPr lang="en-GB" altLang="en-IE" sz="1600" dirty="0"/>
              <a:t>( Ireland )</a:t>
            </a:r>
            <a:endParaRPr lang="en-IE" sz="1600" dirty="0"/>
          </a:p>
          <a:p>
            <a:r>
              <a:rPr lang="en-IE" sz="1600" dirty="0"/>
              <a:t>What is GDPR – What does it mean for a shed</a:t>
            </a:r>
          </a:p>
          <a:p>
            <a:r>
              <a:rPr lang="en-IE" sz="1600" dirty="0"/>
              <a:t>Registered Charity Number letter available to sheds.</a:t>
            </a:r>
          </a:p>
          <a:p>
            <a:r>
              <a:rPr lang="en-IE" sz="1600" dirty="0"/>
              <a:t>Local Agencies – ( ETB, Partnership, Encourage </a:t>
            </a:r>
            <a:r>
              <a:rPr lang="en-IE" sz="1600"/>
              <a:t>to register - PPN</a:t>
            </a:r>
            <a:r>
              <a:rPr lang="en-IE" sz="1600" dirty="0"/>
              <a:t>, etc., ) Names and contacts</a:t>
            </a:r>
          </a:p>
          <a:p>
            <a:r>
              <a:rPr lang="en-IE" sz="1600" dirty="0"/>
              <a:t>Contacts and info on IMSA’s Preferred Providers. </a:t>
            </a:r>
          </a:p>
          <a:p>
            <a:endParaRPr lang="en-IE" sz="2400" dirty="0"/>
          </a:p>
          <a:p>
            <a:endParaRPr lang="en-IE" dirty="0"/>
          </a:p>
          <a:p>
            <a:endParaRPr lang="en-IE" dirty="0"/>
          </a:p>
        </p:txBody>
      </p:sp>
      <p:sp>
        <p:nvSpPr>
          <p:cNvPr id="4" name="Slide Number Placeholder 3"/>
          <p:cNvSpPr>
            <a:spLocks noGrp="1"/>
          </p:cNvSpPr>
          <p:nvPr>
            <p:ph type="sldNum" sz="quarter" idx="12"/>
          </p:nvPr>
        </p:nvSpPr>
        <p:spPr/>
        <p:txBody>
          <a:bodyPr/>
          <a:lstStyle/>
          <a:p>
            <a:fld id="{1E120B68-B229-4807-970F-A515E3EAB7E0}" type="slidenum">
              <a:rPr lang="en-IE" smtClean="0"/>
              <a:t>14</a:t>
            </a:fld>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normAutofit/>
          </a:bodyPr>
          <a:lstStyle/>
          <a:p>
            <a:r>
              <a:rPr lang="en-GB" sz="6000" dirty="0" smtClean="0"/>
              <a:t>Maurice O’Driscoll</a:t>
            </a:r>
          </a:p>
          <a:p>
            <a:r>
              <a:rPr lang="en-GB" sz="6000" dirty="0" smtClean="0"/>
              <a:t>085 137 5115</a:t>
            </a:r>
          </a:p>
          <a:p>
            <a:r>
              <a:rPr lang="en-GB" sz="6000" dirty="0" smtClean="0"/>
              <a:t>imsakerry@gmail.com</a:t>
            </a:r>
            <a:endParaRPr lang="en-GB" sz="6000" dirty="0"/>
          </a:p>
        </p:txBody>
      </p:sp>
      <p:sp>
        <p:nvSpPr>
          <p:cNvPr id="4" name="Slide Number Placeholder 3"/>
          <p:cNvSpPr>
            <a:spLocks noGrp="1"/>
          </p:cNvSpPr>
          <p:nvPr>
            <p:ph type="sldNum" sz="quarter" idx="12"/>
          </p:nvPr>
        </p:nvSpPr>
        <p:spPr/>
        <p:txBody>
          <a:bodyPr/>
          <a:lstStyle/>
          <a:p>
            <a:fld id="{1E120B68-B229-4807-970F-A515E3EAB7E0}" type="slidenum">
              <a:rPr lang="en-IE" smtClean="0"/>
              <a:t>15</a:t>
            </a:fld>
            <a:endParaRPr lang="en-IE" dirty="0"/>
          </a:p>
        </p:txBody>
      </p:sp>
    </p:spTree>
    <p:extLst>
      <p:ext uri="{BB962C8B-B14F-4D97-AF65-F5344CB8AC3E}">
        <p14:creationId xmlns:p14="http://schemas.microsoft.com/office/powerpoint/2010/main" val="25882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20B68-B229-4807-970F-A515E3EAB7E0}" type="slidenum">
              <a:rPr lang="en-IE" smtClean="0"/>
              <a:t>16</a:t>
            </a:fld>
            <a:endParaRPr lang="en-IE" dirty="0"/>
          </a:p>
        </p:txBody>
      </p:sp>
      <p:pic>
        <p:nvPicPr>
          <p:cNvPr id="3" name="Picture 2" descr="shouder to shoulder.jpg"/>
          <p:cNvPicPr>
            <a:picLocks noChangeAspect="1"/>
          </p:cNvPicPr>
          <p:nvPr/>
        </p:nvPicPr>
        <p:blipFill>
          <a:blip r:embed="rId2" cstate="print"/>
          <a:stretch>
            <a:fillRect/>
          </a:stretch>
        </p:blipFill>
        <p:spPr>
          <a:xfrm>
            <a:off x="-25541" y="0"/>
            <a:ext cx="9195082"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92F525-8E80-445A-B474-D1E837C635EB}" type="slidenum">
              <a:rPr lang="en-GB"/>
              <a:t>2</a:t>
            </a:fld>
            <a:endParaRPr lang="en-GB" dirty="0"/>
          </a:p>
        </p:txBody>
      </p:sp>
      <p:sp>
        <p:nvSpPr>
          <p:cNvPr id="16386" name="Rectangle 2"/>
          <p:cNvSpPr>
            <a:spLocks noGrp="1" noChangeArrowheads="1"/>
          </p:cNvSpPr>
          <p:nvPr>
            <p:ph type="title"/>
          </p:nvPr>
        </p:nvSpPr>
        <p:spPr/>
        <p:txBody>
          <a:bodyPr>
            <a:normAutofit fontScale="90000"/>
          </a:bodyPr>
          <a:lstStyle/>
          <a:p>
            <a:r>
              <a:rPr lang="en-IE" dirty="0"/>
              <a:t>Irish Men’s Shed </a:t>
            </a:r>
            <a:br>
              <a:rPr lang="en-IE" dirty="0"/>
            </a:br>
            <a:r>
              <a:rPr lang="en-IE" dirty="0"/>
              <a:t>Association</a:t>
            </a:r>
            <a:endParaRPr lang="en-GB" dirty="0"/>
          </a:p>
        </p:txBody>
      </p:sp>
      <p:sp>
        <p:nvSpPr>
          <p:cNvPr id="16387" name="Rectangle 3"/>
          <p:cNvSpPr>
            <a:spLocks noGrp="1" noChangeArrowheads="1"/>
          </p:cNvSpPr>
          <p:nvPr>
            <p:ph type="body" idx="1"/>
          </p:nvPr>
        </p:nvSpPr>
        <p:spPr>
          <a:xfrm>
            <a:off x="457200" y="1357298"/>
            <a:ext cx="8229600" cy="4525963"/>
          </a:xfrm>
        </p:spPr>
        <p:txBody>
          <a:bodyPr>
            <a:normAutofit lnSpcReduction="10000"/>
          </a:bodyPr>
          <a:lstStyle/>
          <a:p>
            <a:pPr marL="0" indent="0">
              <a:buNone/>
            </a:pPr>
            <a:r>
              <a:rPr lang="en-IE" sz="2000" b="1" dirty="0">
                <a:latin typeface="+mj-lt"/>
                <a:cs typeface="+mj-lt"/>
              </a:rPr>
              <a:t>IMSA’s Purpose </a:t>
            </a:r>
          </a:p>
          <a:p>
            <a:r>
              <a:rPr lang="en-IE" sz="2000" dirty="0">
                <a:latin typeface="+mj-lt"/>
                <a:cs typeface="+mj-lt"/>
              </a:rPr>
              <a:t>To support the development and sustainability of Irish Men’s Sheds and that </a:t>
            </a:r>
            <a:r>
              <a:rPr lang="en-GB" sz="2000" dirty="0">
                <a:latin typeface="+mj-lt"/>
                <a:cs typeface="+mj-lt"/>
              </a:rPr>
              <a:t>e</a:t>
            </a:r>
            <a:r>
              <a:rPr lang="en-GB" sz="2000" b="0" i="0" dirty="0">
                <a:effectLst/>
                <a:latin typeface="+mj-lt"/>
                <a:cs typeface="+mj-lt"/>
              </a:rPr>
              <a:t>verything we do is transparent and accountable to the Shedders and to the public.</a:t>
            </a:r>
            <a:r>
              <a:rPr lang="en-IE" sz="2000" dirty="0">
                <a:latin typeface="+mj-lt"/>
                <a:cs typeface="+mj-lt"/>
              </a:rPr>
              <a:t> </a:t>
            </a:r>
          </a:p>
          <a:p>
            <a:pPr marL="0" indent="0">
              <a:buNone/>
            </a:pPr>
            <a:r>
              <a:rPr lang="en-IE" sz="2000" b="1" dirty="0">
                <a:latin typeface="+mj-lt"/>
                <a:cs typeface="+mj-lt"/>
              </a:rPr>
              <a:t>IMSA’s Mission </a:t>
            </a:r>
          </a:p>
          <a:p>
            <a:r>
              <a:rPr lang="en-GB" sz="2000" b="0" i="0" dirty="0">
                <a:effectLst/>
                <a:latin typeface="+mj-lt"/>
                <a:cs typeface="+mj-lt"/>
              </a:rPr>
              <a:t>Our mission is to support the development of the expanding men’s sheds movement in Ireland. As a grassroots organisation, we believe strongly in the autonomy of each individual shed, as we strive for a future in which all men have the opportunity to maintain and improve their well-being on their own terms and within their own communities.</a:t>
            </a:r>
            <a:endParaRPr lang="en-IE" sz="2000" dirty="0">
              <a:latin typeface="+mj-lt"/>
              <a:cs typeface="+mj-lt"/>
            </a:endParaRPr>
          </a:p>
          <a:p>
            <a:pPr marL="0" indent="0">
              <a:buNone/>
            </a:pPr>
            <a:r>
              <a:rPr lang="en-IE" sz="2000" b="1" dirty="0">
                <a:latin typeface="+mj-lt"/>
                <a:cs typeface="+mj-lt"/>
              </a:rPr>
              <a:t>IMSA Vision:</a:t>
            </a:r>
          </a:p>
          <a:p>
            <a:pPr>
              <a:buNone/>
            </a:pPr>
            <a:r>
              <a:rPr lang="en-IE" sz="2000" dirty="0">
                <a:latin typeface="+mj-lt"/>
                <a:cs typeface="+mj-lt"/>
              </a:rPr>
              <a:t>	“A future where all men in Ireland have the opportunity to improve and maintain their health and wellbeing by taking part in a community Men’s Shed.” </a:t>
            </a:r>
          </a:p>
          <a:p>
            <a:pPr>
              <a:buNone/>
            </a:pPr>
            <a:endParaRPr lang="en-IE" sz="2800" dirty="0"/>
          </a:p>
          <a:p>
            <a:pPr>
              <a:buNone/>
            </a:pPr>
            <a:endParaRPr lang="en-IE" sz="2800" dirty="0"/>
          </a:p>
          <a:p>
            <a:endParaRPr lang="en-IE" sz="2800" dirty="0"/>
          </a:p>
          <a:p>
            <a:pPr>
              <a:buFontTx/>
              <a:buNone/>
            </a:pPr>
            <a:endParaRPr lang="en-IE" sz="2800" dirty="0"/>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274638"/>
            <a:ext cx="1296144" cy="1082660"/>
          </a:xfrm>
          <a:prstGeom prst="rect">
            <a:avLst/>
          </a:prstGeom>
        </p:spPr>
      </p:pic>
      <p:pic>
        <p:nvPicPr>
          <p:cNvPr id="8" name="Picture 7" descr="footer.png"/>
          <p:cNvPicPr>
            <a:picLocks noChangeAspect="1"/>
          </p:cNvPicPr>
          <p:nvPr/>
        </p:nvPicPr>
        <p:blipFill>
          <a:blip r:embed="rId3" cstate="print"/>
          <a:stretch>
            <a:fillRect/>
          </a:stretch>
        </p:blipFill>
        <p:spPr>
          <a:xfrm>
            <a:off x="0" y="5929330"/>
            <a:ext cx="9144000" cy="9682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FE96F4-8F37-437E-93CB-AEA77D5CC8D8}" type="slidenum">
              <a:rPr lang="en-GB"/>
              <a:t>3</a:t>
            </a:fld>
            <a:endParaRPr lang="en-GB" dirty="0"/>
          </a:p>
        </p:txBody>
      </p:sp>
      <p:sp>
        <p:nvSpPr>
          <p:cNvPr id="2050" name="Rectangle 2"/>
          <p:cNvSpPr>
            <a:spLocks noGrp="1" noChangeArrowheads="1"/>
          </p:cNvSpPr>
          <p:nvPr>
            <p:ph type="title"/>
          </p:nvPr>
        </p:nvSpPr>
        <p:spPr>
          <a:xfrm>
            <a:off x="428596" y="428604"/>
            <a:ext cx="7772400" cy="1143000"/>
          </a:xfrm>
        </p:spPr>
        <p:txBody>
          <a:bodyPr>
            <a:normAutofit fontScale="90000"/>
          </a:bodyPr>
          <a:lstStyle/>
          <a:p>
            <a:r>
              <a:rPr lang="en-IE" dirty="0"/>
              <a:t>What is a men's shed ?</a:t>
            </a:r>
            <a:br>
              <a:rPr lang="en-IE" dirty="0"/>
            </a:br>
            <a:endParaRPr lang="en-GB" dirty="0"/>
          </a:p>
        </p:txBody>
      </p:sp>
      <p:sp>
        <p:nvSpPr>
          <p:cNvPr id="2051" name="Rectangle 3"/>
          <p:cNvSpPr>
            <a:spLocks noGrp="1" noChangeArrowheads="1"/>
          </p:cNvSpPr>
          <p:nvPr>
            <p:ph type="body" sz="half" idx="1"/>
          </p:nvPr>
        </p:nvSpPr>
        <p:spPr>
          <a:xfrm>
            <a:off x="685800" y="1357298"/>
            <a:ext cx="7386662" cy="4929222"/>
          </a:xfrm>
        </p:spPr>
        <p:txBody>
          <a:bodyPr>
            <a:normAutofit fontScale="92500" lnSpcReduction="10000"/>
          </a:bodyPr>
          <a:lstStyle/>
          <a:p>
            <a:pPr>
              <a:buNone/>
            </a:pPr>
            <a:endParaRPr lang="en-IE" sz="2800" dirty="0"/>
          </a:p>
          <a:p>
            <a:pPr algn="ctr">
              <a:buNone/>
            </a:pPr>
            <a:endParaRPr lang="en-IE" sz="2800" dirty="0"/>
          </a:p>
          <a:p>
            <a:endParaRPr lang="en-IE" sz="2800" dirty="0"/>
          </a:p>
          <a:p>
            <a:endParaRPr lang="en-IE" sz="2800" dirty="0"/>
          </a:p>
          <a:p>
            <a:endParaRPr lang="en-IE" sz="2800" dirty="0"/>
          </a:p>
          <a:p>
            <a:endParaRPr lang="en-IE" sz="2800" dirty="0"/>
          </a:p>
          <a:p>
            <a:endParaRPr lang="en-IE" sz="2800" dirty="0"/>
          </a:p>
          <a:p>
            <a:endParaRPr lang="en-IE" sz="2800" dirty="0"/>
          </a:p>
          <a:p>
            <a:r>
              <a:rPr lang="en-IE" sz="2800" dirty="0"/>
              <a:t>A men's shed is a dedicated friendly and welcoming place where men come together and undertake a variety of mutually agreed activities. </a:t>
            </a:r>
            <a:endParaRPr lang="en-GB" sz="2800" dirty="0"/>
          </a:p>
        </p:txBody>
      </p:sp>
      <p:pic>
        <p:nvPicPr>
          <p:cNvPr id="8" name="ClipArt Placeholder 7" descr="antrim wheelbarrow.jpg"/>
          <p:cNvPicPr>
            <a:picLocks noGrp="1" noChangeAspect="1"/>
          </p:cNvPicPr>
          <p:nvPr>
            <p:ph type="clipArt" sz="half" idx="2"/>
          </p:nvPr>
        </p:nvPicPr>
        <p:blipFill>
          <a:blip r:embed="rId2" cstate="print"/>
          <a:stretch>
            <a:fillRect/>
          </a:stretch>
        </p:blipFill>
        <p:spPr>
          <a:xfrm>
            <a:off x="1214414" y="1142984"/>
            <a:ext cx="5957902" cy="3211164"/>
          </a:xfrm>
        </p:spPr>
      </p:pic>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pic>
        <p:nvPicPr>
          <p:cNvPr id="10" name="Picture 9" descr="footer.png"/>
          <p:cNvPicPr>
            <a:picLocks noChangeAspect="1"/>
          </p:cNvPicPr>
          <p:nvPr/>
        </p:nvPicPr>
        <p:blipFill>
          <a:blip r:embed="rId4" cstate="print"/>
          <a:stretch>
            <a:fillRect/>
          </a:stretch>
        </p:blipFill>
        <p:spPr>
          <a:xfrm>
            <a:off x="0" y="5929330"/>
            <a:ext cx="9144000" cy="968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044E336-3FD0-4860-8460-97B708E5E10E}" type="slidenum">
              <a:rPr lang="en-GB"/>
              <a:t>4</a:t>
            </a:fld>
            <a:endParaRPr lang="en-GB" dirty="0"/>
          </a:p>
        </p:txBody>
      </p:sp>
      <p:sp>
        <p:nvSpPr>
          <p:cNvPr id="3074" name="Rectangle 2"/>
          <p:cNvSpPr>
            <a:spLocks noGrp="1" noChangeArrowheads="1"/>
          </p:cNvSpPr>
          <p:nvPr>
            <p:ph type="title"/>
          </p:nvPr>
        </p:nvSpPr>
        <p:spPr/>
        <p:txBody>
          <a:bodyPr>
            <a:normAutofit fontScale="90000"/>
          </a:bodyPr>
          <a:lstStyle/>
          <a:p>
            <a:r>
              <a:rPr lang="en-IE" dirty="0"/>
              <a:t>Men’s Sheds </a:t>
            </a:r>
            <a:br>
              <a:rPr lang="en-IE" dirty="0"/>
            </a:br>
            <a:r>
              <a:rPr lang="en-IE" dirty="0"/>
              <a:t> </a:t>
            </a:r>
            <a:endParaRPr lang="en-GB" dirty="0"/>
          </a:p>
        </p:txBody>
      </p:sp>
      <p:sp>
        <p:nvSpPr>
          <p:cNvPr id="3075" name="Rectangle 3"/>
          <p:cNvSpPr>
            <a:spLocks noGrp="1" noChangeArrowheads="1"/>
          </p:cNvSpPr>
          <p:nvPr>
            <p:ph type="body" sz="half" idx="1"/>
          </p:nvPr>
        </p:nvSpPr>
        <p:spPr>
          <a:xfrm>
            <a:off x="357158" y="2214554"/>
            <a:ext cx="4743456" cy="4114800"/>
          </a:xfrm>
        </p:spPr>
        <p:txBody>
          <a:bodyPr/>
          <a:lstStyle/>
          <a:p>
            <a:pPr>
              <a:lnSpc>
                <a:spcPct val="90000"/>
              </a:lnSpc>
              <a:buFontTx/>
              <a:buNone/>
            </a:pPr>
            <a:r>
              <a:rPr lang="en-IE" sz="2800" dirty="0"/>
              <a:t>	Men’s sheds are open to all men regardless of age, background or ability. It is a place where you can share your skills and knowledge with others, learn new skills and develop your old skills. </a:t>
            </a:r>
            <a:endParaRPr lang="en-GB" sz="2800" dirty="0"/>
          </a:p>
        </p:txBody>
      </p:sp>
      <p:pic>
        <p:nvPicPr>
          <p:cNvPr id="8" name="ClipArt Placeholder 7" descr="armagh shed.jpg"/>
          <p:cNvPicPr>
            <a:picLocks noGrp="1" noChangeAspect="1"/>
          </p:cNvPicPr>
          <p:nvPr>
            <p:ph type="clipArt" sz="half" idx="2"/>
          </p:nvPr>
        </p:nvPicPr>
        <p:blipFill>
          <a:blip r:embed="rId2" cstate="print"/>
          <a:stretch>
            <a:fillRect/>
          </a:stretch>
        </p:blipFill>
        <p:spPr>
          <a:xfrm>
            <a:off x="5429256" y="2071678"/>
            <a:ext cx="3309934" cy="3309934"/>
          </a:xfrm>
        </p:spPr>
      </p:pic>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pic>
        <p:nvPicPr>
          <p:cNvPr id="10" name="Picture 9" descr="footer.png"/>
          <p:cNvPicPr>
            <a:picLocks noChangeAspect="1"/>
          </p:cNvPicPr>
          <p:nvPr/>
        </p:nvPicPr>
        <p:blipFill>
          <a:blip r:embed="rId4" cstate="print"/>
          <a:stretch>
            <a:fillRect/>
          </a:stretch>
        </p:blipFill>
        <p:spPr>
          <a:xfrm>
            <a:off x="0" y="5929330"/>
            <a:ext cx="9144000" cy="9682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E7862E2-0695-4436-A4B7-DEFA0E7C883F}" type="slidenum">
              <a:rPr lang="en-GB"/>
              <a:t>5</a:t>
            </a:fld>
            <a:endParaRPr lang="en-GB" dirty="0"/>
          </a:p>
        </p:txBody>
      </p:sp>
      <p:sp>
        <p:nvSpPr>
          <p:cNvPr id="4098" name="Rectangle 2"/>
          <p:cNvSpPr>
            <a:spLocks noGrp="1" noChangeArrowheads="1"/>
          </p:cNvSpPr>
          <p:nvPr>
            <p:ph type="title"/>
          </p:nvPr>
        </p:nvSpPr>
        <p:spPr/>
        <p:txBody>
          <a:bodyPr>
            <a:normAutofit fontScale="90000"/>
          </a:bodyPr>
          <a:lstStyle/>
          <a:p>
            <a:r>
              <a:rPr lang="en-IE" dirty="0"/>
              <a:t>Men’s Shed </a:t>
            </a:r>
            <a:br>
              <a:rPr lang="en-IE" dirty="0"/>
            </a:br>
            <a:endParaRPr lang="en-GB" dirty="0"/>
          </a:p>
        </p:txBody>
      </p:sp>
      <p:sp>
        <p:nvSpPr>
          <p:cNvPr id="4099" name="Rectangle 3"/>
          <p:cNvSpPr>
            <a:spLocks noGrp="1" noChangeArrowheads="1"/>
          </p:cNvSpPr>
          <p:nvPr>
            <p:ph type="body" sz="half" idx="1"/>
          </p:nvPr>
        </p:nvSpPr>
        <p:spPr>
          <a:xfrm>
            <a:off x="685800" y="1797050"/>
            <a:ext cx="3810000" cy="4298950"/>
          </a:xfrm>
        </p:spPr>
        <p:txBody>
          <a:bodyPr/>
          <a:lstStyle/>
          <a:p>
            <a:pPr>
              <a:lnSpc>
                <a:spcPct val="90000"/>
              </a:lnSpc>
              <a:buFontTx/>
              <a:buNone/>
            </a:pPr>
            <a:r>
              <a:rPr lang="en-IE" sz="2800" dirty="0"/>
              <a:t>	New members are always welcome and can be assured that there is something of interest for everyone as the men have ownership of the projects and decide there own programme of events </a:t>
            </a:r>
            <a:endParaRPr lang="en-GB" sz="2800" dirty="0"/>
          </a:p>
        </p:txBody>
      </p:sp>
      <p:pic>
        <p:nvPicPr>
          <p:cNvPr id="8" name="ClipArt Placeholder 7" descr="tea every day.jpg"/>
          <p:cNvPicPr>
            <a:picLocks noGrp="1" noChangeAspect="1"/>
          </p:cNvPicPr>
          <p:nvPr>
            <p:ph type="clipArt" sz="half" idx="2"/>
          </p:nvPr>
        </p:nvPicPr>
        <p:blipFill>
          <a:blip r:embed="rId2" cstate="print"/>
          <a:stretch>
            <a:fillRect/>
          </a:stretch>
        </p:blipFill>
        <p:spPr>
          <a:xfrm>
            <a:off x="4648200" y="1797685"/>
            <a:ext cx="3810000" cy="4026535"/>
          </a:xfrm>
        </p:spPr>
      </p:pic>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pic>
        <p:nvPicPr>
          <p:cNvPr id="10" name="Picture 9" descr="footer.png"/>
          <p:cNvPicPr>
            <a:picLocks noChangeAspect="1"/>
          </p:cNvPicPr>
          <p:nvPr/>
        </p:nvPicPr>
        <p:blipFill>
          <a:blip r:embed="rId4" cstate="print"/>
          <a:stretch>
            <a:fillRect/>
          </a:stretch>
        </p:blipFill>
        <p:spPr>
          <a:xfrm>
            <a:off x="0" y="5929330"/>
            <a:ext cx="9144000" cy="9682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tLang="en-US"/>
              <a:t>MENS’S SHEDS ACTIVITIES</a:t>
            </a:r>
          </a:p>
        </p:txBody>
      </p:sp>
      <p:sp>
        <p:nvSpPr>
          <p:cNvPr id="5" name="Slide Number Placeholder 4"/>
          <p:cNvSpPr>
            <a:spLocks noGrp="1"/>
          </p:cNvSpPr>
          <p:nvPr>
            <p:ph type="sldNum" sz="quarter" idx="12"/>
          </p:nvPr>
        </p:nvSpPr>
        <p:spPr/>
        <p:txBody>
          <a:bodyPr/>
          <a:lstStyle/>
          <a:p>
            <a:fld id="{6AEF5D1B-003C-4235-8282-2E9CD261FBCF}" type="slidenum">
              <a:rPr lang="en-GB"/>
              <a:t>6</a:t>
            </a:fld>
            <a:endParaRPr lang="en-GB" dirty="0"/>
          </a:p>
        </p:txBody>
      </p:sp>
      <p:pic>
        <p:nvPicPr>
          <p:cNvPr id="6" name="Content Placeholder 5"/>
          <p:cNvPicPr>
            <a:picLocks noGrp="1" noChangeAspect="1"/>
          </p:cNvPicPr>
          <p:nvPr>
            <p:ph sz="half" idx="2"/>
          </p:nvPr>
        </p:nvPicPr>
        <p:blipFill>
          <a:blip r:embed="rId2"/>
          <a:stretch>
            <a:fillRect/>
          </a:stretch>
        </p:blipFill>
        <p:spPr>
          <a:xfrm>
            <a:off x="4648200" y="1732280"/>
            <a:ext cx="4038600" cy="4276725"/>
          </a:xfrm>
          <a:prstGeom prst="rect">
            <a:avLst/>
          </a:prstGeom>
        </p:spPr>
      </p:pic>
      <p:pic>
        <p:nvPicPr>
          <p:cNvPr id="7" name="Content Placeholder 6"/>
          <p:cNvPicPr>
            <a:picLocks noGrp="1" noChangeAspect="1"/>
          </p:cNvPicPr>
          <p:nvPr>
            <p:ph sz="half" idx="1"/>
          </p:nvPr>
        </p:nvPicPr>
        <p:blipFill>
          <a:blip r:embed="rId3"/>
          <a:stretch>
            <a:fillRect/>
          </a:stretch>
        </p:blipFill>
        <p:spPr>
          <a:xfrm>
            <a:off x="457200" y="1913255"/>
            <a:ext cx="4038600" cy="41122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normAutofit/>
          </a:bodyPr>
          <a:lstStyle/>
          <a:p>
            <a:r>
              <a:rPr lang="en-IE" altLang="en-US" sz="2800" dirty="0"/>
              <a:t>It is not a formal training programme but you may gain new knowledge and skills</a:t>
            </a:r>
          </a:p>
          <a:p>
            <a:r>
              <a:rPr lang="en-IE" altLang="en-US" sz="2800" dirty="0"/>
              <a:t>It is not a service for men but activities organised by men </a:t>
            </a:r>
          </a:p>
          <a:p>
            <a:r>
              <a:rPr lang="en-IE" altLang="en-US" sz="2800" dirty="0"/>
              <a:t>It is not a sports club but you could play sports</a:t>
            </a:r>
          </a:p>
          <a:p>
            <a:r>
              <a:rPr lang="en-IE" altLang="en-US" sz="2800" dirty="0"/>
              <a:t>It is not a health programme but your health and wellbeing might improve</a:t>
            </a:r>
          </a:p>
          <a:p>
            <a:r>
              <a:rPr lang="en-IE" altLang="en-US" sz="2800" dirty="0"/>
              <a:t>It is not an information service but you can ask for info you need</a:t>
            </a:r>
          </a:p>
          <a:p>
            <a:endParaRPr lang="en-IE" altLang="en-US" dirty="0"/>
          </a:p>
        </p:txBody>
      </p:sp>
      <p:sp>
        <p:nvSpPr>
          <p:cNvPr id="3" name="Title 2"/>
          <p:cNvSpPr>
            <a:spLocks noGrp="1"/>
          </p:cNvSpPr>
          <p:nvPr>
            <p:ph type="title"/>
          </p:nvPr>
        </p:nvSpPr>
        <p:spPr>
          <a:xfrm>
            <a:off x="-71470" y="274638"/>
            <a:ext cx="8229600" cy="1143000"/>
          </a:xfrm>
        </p:spPr>
        <p:txBody>
          <a:bodyPr/>
          <a:lstStyle/>
          <a:p>
            <a:pPr>
              <a:defRPr/>
            </a:pPr>
            <a:r>
              <a:rPr lang="en-IE" dirty="0"/>
              <a:t>What a Men’s Shed is not!</a:t>
            </a:r>
          </a:p>
        </p:txBody>
      </p:sp>
      <p:pic>
        <p:nvPicPr>
          <p:cNvPr id="6" name="Picture 5" descr="footer.png"/>
          <p:cNvPicPr>
            <a:picLocks noChangeAspect="1"/>
          </p:cNvPicPr>
          <p:nvPr/>
        </p:nvPicPr>
        <p:blipFill>
          <a:blip r:embed="rId2" cstate="print"/>
          <a:stretch>
            <a:fillRect/>
          </a:stretch>
        </p:blipFill>
        <p:spPr>
          <a:xfrm>
            <a:off x="0" y="5929330"/>
            <a:ext cx="9144000" cy="968216"/>
          </a:xfrm>
          <a:prstGeom prst="rect">
            <a:avLst/>
          </a:prstGeom>
        </p:spPr>
      </p:pic>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FF9D1FE-AB76-4E49-B438-D07545C5C09A}" type="slidenum">
              <a:rPr lang="en-GB"/>
              <a:t>8</a:t>
            </a:fld>
            <a:endParaRPr lang="en-GB" dirty="0"/>
          </a:p>
        </p:txBody>
      </p:sp>
      <p:pic>
        <p:nvPicPr>
          <p:cNvPr id="4" name="Picture 3" descr="rocking horse.jpg"/>
          <p:cNvPicPr>
            <a:picLocks noChangeAspect="1"/>
          </p:cNvPicPr>
          <p:nvPr/>
        </p:nvPicPr>
        <p:blipFill>
          <a:blip r:embed="rId2" cstate="print"/>
          <a:stretch>
            <a:fillRect/>
          </a:stretch>
        </p:blipFill>
        <p:spPr>
          <a:xfrm>
            <a:off x="4667243" y="0"/>
            <a:ext cx="4476757" cy="3643314"/>
          </a:xfrm>
          <a:prstGeom prst="rect">
            <a:avLst/>
          </a:prstGeom>
        </p:spPr>
      </p:pic>
      <p:pic>
        <p:nvPicPr>
          <p:cNvPr id="6" name="Picture 5" descr="garden bench.jpg"/>
          <p:cNvPicPr>
            <a:picLocks noChangeAspect="1"/>
          </p:cNvPicPr>
          <p:nvPr/>
        </p:nvPicPr>
        <p:blipFill>
          <a:blip r:embed="rId3" cstate="print"/>
          <a:stretch>
            <a:fillRect/>
          </a:stretch>
        </p:blipFill>
        <p:spPr>
          <a:xfrm>
            <a:off x="0" y="0"/>
            <a:ext cx="4857752" cy="3643314"/>
          </a:xfrm>
          <a:prstGeom prst="rect">
            <a:avLst/>
          </a:prstGeom>
        </p:spPr>
      </p:pic>
      <p:pic>
        <p:nvPicPr>
          <p:cNvPr id="7" name="Picture 6" descr="antrim art.jpg"/>
          <p:cNvPicPr>
            <a:picLocks noChangeAspect="1"/>
          </p:cNvPicPr>
          <p:nvPr/>
        </p:nvPicPr>
        <p:blipFill>
          <a:blip r:embed="rId4" cstate="print"/>
          <a:stretch>
            <a:fillRect/>
          </a:stretch>
        </p:blipFill>
        <p:spPr>
          <a:xfrm>
            <a:off x="0" y="3571876"/>
            <a:ext cx="4953003" cy="3286124"/>
          </a:xfrm>
          <a:prstGeom prst="rect">
            <a:avLst/>
          </a:prstGeom>
        </p:spPr>
      </p:pic>
      <p:pic>
        <p:nvPicPr>
          <p:cNvPr id="8" name="Picture 7" descr="clock tuam shed.jpg"/>
          <p:cNvPicPr>
            <a:picLocks noChangeAspect="1"/>
          </p:cNvPicPr>
          <p:nvPr/>
        </p:nvPicPr>
        <p:blipFill>
          <a:blip r:embed="rId5" cstate="print"/>
          <a:stretch>
            <a:fillRect/>
          </a:stretch>
        </p:blipFill>
        <p:spPr>
          <a:xfrm>
            <a:off x="4857753" y="3643314"/>
            <a:ext cx="4286246" cy="3214685"/>
          </a:xfrm>
          <a:prstGeom prst="rect">
            <a:avLst/>
          </a:prstGeom>
        </p:spPr>
      </p:pic>
      <p:sp>
        <p:nvSpPr>
          <p:cNvPr id="9" name="TextBox 8"/>
          <p:cNvSpPr txBox="1"/>
          <p:nvPr/>
        </p:nvSpPr>
        <p:spPr>
          <a:xfrm>
            <a:off x="1214414" y="2143116"/>
            <a:ext cx="7143800" cy="2308324"/>
          </a:xfrm>
          <a:prstGeom prst="rect">
            <a:avLst/>
          </a:prstGeom>
          <a:solidFill>
            <a:schemeClr val="bg1"/>
          </a:solidFill>
        </p:spPr>
        <p:txBody>
          <a:bodyPr wrap="square" rtlCol="0">
            <a:spAutoFit/>
          </a:bodyPr>
          <a:lstStyle/>
          <a:p>
            <a:pPr algn="ctr"/>
            <a:r>
              <a:rPr lang="en-IE" sz="3600" b="1" dirty="0">
                <a:solidFill>
                  <a:srgbClr val="0070C0"/>
                </a:solidFill>
                <a:latin typeface="Aharoni" pitchFamily="2" charset="-79"/>
                <a:cs typeface="Aharoni" pitchFamily="2" charset="-79"/>
              </a:rPr>
              <a:t>‘The most important part of creating a successful shed is the men, without the men all you have is a shed’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IE" sz="2800" dirty="0"/>
              <a:t>Impact of Sheds on </a:t>
            </a:r>
            <a:br>
              <a:rPr lang="en-IE" sz="2800" dirty="0"/>
            </a:br>
            <a:r>
              <a:rPr lang="en-IE" sz="2800" dirty="0"/>
              <a:t>Men and Communities</a:t>
            </a:r>
            <a:br>
              <a:rPr lang="en-IE" sz="2800" dirty="0"/>
            </a:br>
            <a:endParaRPr lang="en-IE" sz="2800" dirty="0"/>
          </a:p>
        </p:txBody>
      </p:sp>
      <p:sp>
        <p:nvSpPr>
          <p:cNvPr id="5" name="Slide Number Placeholder 4"/>
          <p:cNvSpPr>
            <a:spLocks noGrp="1"/>
          </p:cNvSpPr>
          <p:nvPr>
            <p:ph type="sldNum" sz="quarter" idx="12"/>
          </p:nvPr>
        </p:nvSpPr>
        <p:spPr/>
        <p:txBody>
          <a:bodyPr/>
          <a:lstStyle/>
          <a:p>
            <a:fld id="{1E120B68-B229-4807-970F-A515E3EAB7E0}" type="slidenum">
              <a:rPr lang="en-IE" smtClean="0"/>
              <a:t>9</a:t>
            </a:fld>
            <a:endParaRPr lang="en-IE"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420" y="142876"/>
            <a:ext cx="1428736" cy="1428736"/>
          </a:xfrm>
          <a:prstGeom prst="rect">
            <a:avLst/>
          </a:prstGeom>
        </p:spPr>
      </p:pic>
      <p:sp>
        <p:nvSpPr>
          <p:cNvPr id="1026" name="Text Box 3"/>
          <p:cNvSpPr txBox="1">
            <a:spLocks noChangeArrowheads="1"/>
          </p:cNvSpPr>
          <p:nvPr/>
        </p:nvSpPr>
        <p:spPr bwMode="auto">
          <a:xfrm>
            <a:off x="4143372" y="1500174"/>
            <a:ext cx="4714908" cy="4714908"/>
          </a:xfrm>
          <a:prstGeom prst="rect">
            <a:avLst/>
          </a:prstGeom>
          <a:noFill/>
          <a:ln w="9525">
            <a:noFill/>
            <a:miter lim="800000"/>
          </a:ln>
        </p:spPr>
        <p:txBody>
          <a:bodyPr vert="horz" wrap="square" lIns="91440" tIns="45720" rIns="91440" bIns="45720" numCol="1" anchor="t" anchorCtr="0" compatLnSpc="1"/>
          <a:lstStyle/>
          <a:p>
            <a:pPr lvl="1" algn="just">
              <a:lnSpc>
                <a:spcPct val="150000"/>
              </a:lnSpc>
              <a:buFont typeface="Wingdings" panose="05000000000000000000" pitchFamily="2" charset="2"/>
              <a:buChar char="Ø"/>
            </a:pPr>
            <a:r>
              <a:rPr lang="en-GB" altLang="en-IE" b="1" dirty="0">
                <a:latin typeface="Arial" panose="020B0604020202020204" pitchFamily="34" charset="0"/>
                <a:cs typeface="Arial" panose="020B0604020202020204" pitchFamily="34" charset="0"/>
              </a:rPr>
              <a:t>565</a:t>
            </a:r>
            <a:r>
              <a:rPr lang="en-IE" b="1" dirty="0">
                <a:latin typeface="Arial" panose="020B0604020202020204" pitchFamily="34" charset="0"/>
                <a:cs typeface="Arial" panose="020B0604020202020204" pitchFamily="34" charset="0"/>
              </a:rPr>
              <a:t> Sheds </a:t>
            </a:r>
            <a:r>
              <a:rPr lang="en-IE" dirty="0">
                <a:latin typeface="Arial" panose="020B0604020202020204" pitchFamily="34" charset="0"/>
                <a:cs typeface="Arial" panose="020B0604020202020204" pitchFamily="34" charset="0"/>
              </a:rPr>
              <a:t>throughout the Island</a:t>
            </a:r>
          </a:p>
          <a:p>
            <a:pPr lvl="1" algn="just">
              <a:lnSpc>
                <a:spcPct val="150000"/>
              </a:lnSpc>
              <a:buFont typeface="Wingdings" panose="05000000000000000000" pitchFamily="2" charset="2"/>
              <a:buChar char="Ø"/>
            </a:pPr>
            <a:r>
              <a:rPr lang="en-GB" altLang="en-IE" b="1" dirty="0">
                <a:latin typeface="Arial" panose="020B0604020202020204" pitchFamily="34" charset="0"/>
                <a:cs typeface="Arial" panose="020B0604020202020204" pitchFamily="34" charset="0"/>
              </a:rPr>
              <a:t>565</a:t>
            </a:r>
            <a:r>
              <a:rPr lang="en-IE" b="1" dirty="0">
                <a:latin typeface="Arial" panose="020B0604020202020204" pitchFamily="34" charset="0"/>
                <a:cs typeface="Arial" panose="020B0604020202020204" pitchFamily="34" charset="0"/>
              </a:rPr>
              <a:t>communities </a:t>
            </a:r>
            <a:r>
              <a:rPr lang="en-IE" dirty="0">
                <a:latin typeface="Arial" panose="020B0604020202020204" pitchFamily="34" charset="0"/>
                <a:cs typeface="Arial" panose="020B0604020202020204" pitchFamily="34" charset="0"/>
              </a:rPr>
              <a:t>benefiting from having a Men’s Shed in their area</a:t>
            </a:r>
          </a:p>
          <a:p>
            <a:pPr lvl="1" algn="just">
              <a:lnSpc>
                <a:spcPct val="150000"/>
              </a:lnSpc>
              <a:buFont typeface="Wingdings" panose="05000000000000000000" pitchFamily="2" charset="2"/>
              <a:buChar char="Ø"/>
            </a:pPr>
            <a:r>
              <a:rPr lang="en-GB" altLang="en-IE" b="1" dirty="0">
                <a:latin typeface="Arial" panose="020B0604020202020204" pitchFamily="34" charset="0"/>
                <a:cs typeface="Arial" panose="020B0604020202020204" pitchFamily="34" charset="0"/>
              </a:rPr>
              <a:t>8,000</a:t>
            </a:r>
            <a:r>
              <a:rPr lang="en-IE" b="1" dirty="0">
                <a:latin typeface="Arial" panose="020B0604020202020204" pitchFamily="34" charset="0"/>
                <a:cs typeface="Arial" panose="020B0604020202020204" pitchFamily="34" charset="0"/>
              </a:rPr>
              <a:t> </a:t>
            </a:r>
            <a:r>
              <a:rPr lang="en-IE" dirty="0">
                <a:latin typeface="Arial" panose="020B0604020202020204" pitchFamily="34" charset="0"/>
                <a:cs typeface="Arial" panose="020B0604020202020204" pitchFamily="34" charset="0"/>
              </a:rPr>
              <a:t>estimated per week use Men’s Sheds</a:t>
            </a:r>
          </a:p>
          <a:p>
            <a:pPr lvl="1" algn="just">
              <a:lnSpc>
                <a:spcPct val="150000"/>
              </a:lnSpc>
              <a:buFont typeface="Wingdings" panose="05000000000000000000" pitchFamily="2" charset="2"/>
              <a:buChar char="Ø"/>
            </a:pPr>
            <a:r>
              <a:rPr lang="en-IE" b="1" dirty="0">
                <a:latin typeface="Arial" panose="020B0604020202020204" pitchFamily="34" charset="0"/>
                <a:cs typeface="Arial" panose="020B0604020202020204" pitchFamily="34" charset="0"/>
              </a:rPr>
              <a:t>Largest</a:t>
            </a:r>
            <a:r>
              <a:rPr lang="en-IE" dirty="0">
                <a:latin typeface="Arial" panose="020B0604020202020204" pitchFamily="34" charset="0"/>
                <a:cs typeface="Arial" panose="020B0604020202020204" pitchFamily="34" charset="0"/>
              </a:rPr>
              <a:t> Men’s network in Ireland</a:t>
            </a:r>
          </a:p>
          <a:p>
            <a:pPr lvl="1" algn="just" fontAlgn="base">
              <a:spcBef>
                <a:spcPts val="200"/>
              </a:spcBef>
              <a:spcAft>
                <a:spcPts val="800"/>
              </a:spcAft>
              <a:buClr>
                <a:srgbClr val="17365D"/>
              </a:buClr>
              <a:buFont typeface="Wingdings" panose="05000000000000000000" pitchFamily="2" charset="2"/>
              <a:buChar char="Ø"/>
            </a:pPr>
            <a:r>
              <a:rPr lang="en-IE" dirty="0">
                <a:latin typeface="Arial" panose="020B0604020202020204" pitchFamily="34" charset="0"/>
                <a:cs typeface="Arial" panose="020B0604020202020204" pitchFamily="34" charset="0"/>
              </a:rPr>
              <a:t>The most Sheds per head of population in the world. </a:t>
            </a:r>
            <a:endParaRPr lang="en-GB" dirty="0">
              <a:latin typeface="Arial" panose="020B0604020202020204" pitchFamily="34" charset="0"/>
              <a:cs typeface="Arial" panose="020B0604020202020204" pitchFamily="34" charset="0"/>
            </a:endParaRPr>
          </a:p>
          <a:p>
            <a:pPr lvl="1" algn="just" fontAlgn="base">
              <a:spcBef>
                <a:spcPts val="200"/>
              </a:spcBef>
              <a:spcAft>
                <a:spcPts val="800"/>
              </a:spcAft>
              <a:buClr>
                <a:srgbClr val="17365D"/>
              </a:buClr>
              <a:buFont typeface="Wingdings" panose="05000000000000000000" pitchFamily="2" charset="2"/>
              <a:buChar char="Ø"/>
            </a:pPr>
            <a:r>
              <a:rPr lang="en-GB" dirty="0">
                <a:latin typeface="Arial" panose="020B0604020202020204" pitchFamily="34" charset="0"/>
                <a:cs typeface="Arial" panose="020B0604020202020204" pitchFamily="34" charset="0"/>
              </a:rPr>
              <a:t>Shedder median age is around 60 years with around three out of ten are between 40-59 years. </a:t>
            </a:r>
          </a:p>
          <a:p>
            <a:pPr marL="457200" marR="0" lvl="1" indent="0" algn="just" defTabSz="914400" rtl="0" eaLnBrk="1" fontAlgn="base" latinLnBrk="0" hangingPunct="1">
              <a:lnSpc>
                <a:spcPct val="100000"/>
              </a:lnSpc>
              <a:spcBef>
                <a:spcPts val="200"/>
              </a:spcBef>
              <a:spcAft>
                <a:spcPts val="800"/>
              </a:spcAft>
              <a:buClr>
                <a:srgbClr val="17365D"/>
              </a:buClr>
              <a:buSzTx/>
              <a:buFont typeface="Symbol" panose="05050102010706020507" pitchFamily="18" charset="2"/>
              <a:buChar char="·"/>
            </a:pPr>
            <a:endParaRPr kumimoji="0" lang="en-GB" sz="1200" i="0" u="none" strike="noStrike" cap="none" normalizeH="0" baseline="0" dirty="0">
              <a:ln>
                <a:noFill/>
              </a:ln>
              <a:solidFill>
                <a:srgbClr val="17365D"/>
              </a:solidFill>
              <a:effectLst/>
              <a:latin typeface="Arial" panose="020B0604020202020204" pitchFamily="34" charset="0"/>
              <a:cs typeface="Arial" panose="020B0604020202020204" pitchFamily="34" charset="0"/>
            </a:endParaRPr>
          </a:p>
          <a:p>
            <a:pPr marL="457200" marR="0" lvl="1" indent="0" algn="just" defTabSz="914400" rtl="0" eaLnBrk="1" fontAlgn="base" latinLnBrk="0" hangingPunct="1">
              <a:lnSpc>
                <a:spcPct val="100000"/>
              </a:lnSpc>
              <a:spcBef>
                <a:spcPts val="200"/>
              </a:spcBef>
              <a:spcAft>
                <a:spcPts val="800"/>
              </a:spcAft>
              <a:buClr>
                <a:srgbClr val="17365D"/>
              </a:buClr>
              <a:buSzTx/>
              <a:buFont typeface="Symbol" panose="05050102010706020507" pitchFamily="18" charset="2"/>
              <a:buChar char="·"/>
            </a:pPr>
            <a:endParaRPr kumimoji="0" lang="en-GB" sz="1200" i="0" u="none" strike="noStrike" cap="none" normalizeH="0" baseline="0" dirty="0">
              <a:ln>
                <a:noFill/>
              </a:ln>
              <a:solidFill>
                <a:srgbClr val="17365D"/>
              </a:solidFill>
              <a:effectLst/>
              <a:latin typeface="Arial" panose="020B0604020202020204" pitchFamily="34" charset="0"/>
              <a:cs typeface="Arial" panose="020B0604020202020204" pitchFamily="34" charset="0"/>
            </a:endParaRPr>
          </a:p>
          <a:p>
            <a:pPr marL="457200" marR="0" lvl="1" indent="0" algn="just" defTabSz="914400" rtl="0" eaLnBrk="1" fontAlgn="base" latinLnBrk="0" hangingPunct="1">
              <a:lnSpc>
                <a:spcPct val="100000"/>
              </a:lnSpc>
              <a:spcBef>
                <a:spcPts val="200"/>
              </a:spcBef>
              <a:spcAft>
                <a:spcPts val="800"/>
              </a:spcAft>
              <a:buClr>
                <a:srgbClr val="17365D"/>
              </a:buClr>
              <a:buSzTx/>
              <a:buFont typeface="Symbol" panose="05050102010706020507" pitchFamily="18" charset="2"/>
              <a:buChar char="·"/>
            </a:pPr>
            <a:endParaRPr kumimoji="0" lang="en-US" altLang="ja-JP" sz="1200" i="0" u="none" strike="noStrike" cap="none" normalizeH="0" baseline="0" dirty="0">
              <a:ln>
                <a:noFill/>
              </a:ln>
              <a:solidFill>
                <a:srgbClr val="17365D"/>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IE" sz="1200" i="0" u="none" strike="noStrike" cap="none" normalizeH="0" baseline="0" dirty="0">
              <a:ln>
                <a:noFill/>
              </a:ln>
              <a:solidFill>
                <a:srgbClr val="17365D"/>
              </a:solidFill>
              <a:effectLst/>
              <a:latin typeface="Arial" panose="020B0604020202020204" pitchFamily="34" charset="0"/>
              <a:cs typeface="Arial" panose="020B0604020202020204" pitchFamily="34" charset="0"/>
            </a:endParaRPr>
          </a:p>
        </p:txBody>
      </p:sp>
      <p:pic>
        <p:nvPicPr>
          <p:cNvPr id="9" name="Content Placeholder 8" descr="Map of sheds 2016.png"/>
          <p:cNvPicPr>
            <a:picLocks noGrp="1" noChangeAspect="1"/>
          </p:cNvPicPr>
          <p:nvPr>
            <p:ph idx="1"/>
          </p:nvPr>
        </p:nvPicPr>
        <p:blipFill>
          <a:blip r:embed="rId3" cstate="print"/>
          <a:stretch>
            <a:fillRect/>
          </a:stretch>
        </p:blipFill>
        <p:spPr>
          <a:xfrm>
            <a:off x="428596" y="1285860"/>
            <a:ext cx="4025532" cy="4525963"/>
          </a:xfrm>
        </p:spPr>
      </p:pic>
      <p:pic>
        <p:nvPicPr>
          <p:cNvPr id="7" name="Picture 6" descr="footer.png"/>
          <p:cNvPicPr>
            <a:picLocks noChangeAspect="1"/>
          </p:cNvPicPr>
          <p:nvPr/>
        </p:nvPicPr>
        <p:blipFill>
          <a:blip r:embed="rId4" cstate="print"/>
          <a:stretch>
            <a:fillRect/>
          </a:stretch>
        </p:blipFill>
        <p:spPr>
          <a:xfrm>
            <a:off x="0" y="5929330"/>
            <a:ext cx="9144000" cy="9682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483</Words>
  <Application>Microsoft Office PowerPoint</Application>
  <PresentationFormat>On-screen Show (4:3)</PresentationFormat>
  <Paragraphs>108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vt:lpstr>
      <vt:lpstr>Irish Men’s Shed  Association</vt:lpstr>
      <vt:lpstr>What is a men's shed ? </vt:lpstr>
      <vt:lpstr>Men’s Sheds   </vt:lpstr>
      <vt:lpstr>Men’s Shed  </vt:lpstr>
      <vt:lpstr>MENS’S SHEDS ACTIVITIES</vt:lpstr>
      <vt:lpstr>What a Men’s Shed is not!</vt:lpstr>
      <vt:lpstr>PowerPoint Presentation</vt:lpstr>
      <vt:lpstr>Impact of Sheds on  Men and Communities </vt:lpstr>
      <vt:lpstr>11 Mens Sheds in Kerry </vt:lpstr>
      <vt:lpstr>Impact of Sheds on  Men and Communities</vt:lpstr>
      <vt:lpstr>IMSA THE Challenges </vt:lpstr>
      <vt:lpstr>5 Step Guide</vt:lpstr>
      <vt:lpstr>SHED DOCUMENTS TO SUPPORT A REGISTERED SHED  WITH IMSA </vt:lpstr>
      <vt:lpstr>Contact Details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Pc1</dc:creator>
  <cp:lastModifiedBy>Wild Atlantic Timbercraft</cp:lastModifiedBy>
  <cp:revision>292</cp:revision>
  <dcterms:created xsi:type="dcterms:W3CDTF">2015-10-12T20:26:00Z</dcterms:created>
  <dcterms:modified xsi:type="dcterms:W3CDTF">2025-03-09T20:29:44Z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BE8FD61DB94B49AB80E5B2DA0FFA194F_12</vt:lpwstr>
  </property>
  <property fmtid="{D5CDD505-2E9C-101B-9397-08002B2CF9AE}" pid="3" name="KSOProductBuildVer">
    <vt:lpwstr>1033-12.2.0.13215</vt:lpwstr>
  </property>
</Properties>
</file>