
<file path=[Content_Types].xml><?xml version="1.0" encoding="utf-8"?>
<Types xmlns="http://schemas.openxmlformats.org/package/2006/content-types">
  <Default Extension="bmp" ContentType="image/bmp"/>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6"/>
  </p:notesMasterIdLst>
  <p:handoutMasterIdLst>
    <p:handoutMasterId r:id="rId17"/>
  </p:handoutMasterIdLst>
  <p:sldIdLst>
    <p:sldId id="257" r:id="rId2"/>
    <p:sldId id="262" r:id="rId3"/>
    <p:sldId id="258" r:id="rId4"/>
    <p:sldId id="259" r:id="rId5"/>
    <p:sldId id="260" r:id="rId6"/>
    <p:sldId id="263" r:id="rId7"/>
    <p:sldId id="264" r:id="rId8"/>
    <p:sldId id="265" r:id="rId9"/>
    <p:sldId id="266" r:id="rId10"/>
    <p:sldId id="267" r:id="rId11"/>
    <p:sldId id="268" r:id="rId12"/>
    <p:sldId id="269"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86" d="100"/>
          <a:sy n="86" d="100"/>
        </p:scale>
        <p:origin x="562" y="67"/>
      </p:cViewPr>
      <p:guideLst>
        <p:guide orient="horz" pos="2160"/>
        <p:guide pos="3840"/>
      </p:guideLst>
    </p:cSldViewPr>
  </p:slideViewPr>
  <p:notesTextViewPr>
    <p:cViewPr>
      <p:scale>
        <a:sx n="1" d="1"/>
        <a:sy n="1" d="1"/>
      </p:scale>
      <p:origin x="0" y="0"/>
    </p:cViewPr>
  </p:notesTextViewPr>
  <p:notesViewPr>
    <p:cSldViewPr snapToGrid="0" showGuides="1">
      <p:cViewPr varScale="1">
        <p:scale>
          <a:sx n="76" d="100"/>
          <a:sy n="76" d="100"/>
        </p:scale>
        <p:origin x="171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D91178-905E-4181-A080-73FBE2A7F10F}" type="datetimeFigureOut">
              <a:rPr lang="en-US" smtClean="0"/>
              <a:t>2/22/2022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DC0C31-3BFD-43A2-B8EE-356E8F332F68}" type="slidenum">
              <a:rPr lang="en-US" smtClean="0"/>
              <a:t>‹#›</a:t>
            </a:fld>
            <a:endParaRPr lang="en-US"/>
          </a:p>
        </p:txBody>
      </p:sp>
    </p:spTree>
    <p:extLst>
      <p:ext uri="{BB962C8B-B14F-4D97-AF65-F5344CB8AC3E}">
        <p14:creationId xmlns:p14="http://schemas.microsoft.com/office/powerpoint/2010/main" val="1872655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49B93-516E-447E-9C4C-C287614C6398}" type="datetimeFigureOut">
              <a:rPr lang="en-US" smtClean="0"/>
              <a:t>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908AF-65BE-457F-9D87-289A548E61FF}" type="slidenum">
              <a:rPr lang="en-US" smtClean="0"/>
              <a:t>‹#›</a:t>
            </a:fld>
            <a:endParaRPr lang="en-US"/>
          </a:p>
        </p:txBody>
      </p:sp>
    </p:spTree>
    <p:extLst>
      <p:ext uri="{BB962C8B-B14F-4D97-AF65-F5344CB8AC3E}">
        <p14:creationId xmlns:p14="http://schemas.microsoft.com/office/powerpoint/2010/main" val="3372320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7908AF-65BE-457F-9D87-289A548E61FF}" type="slidenum">
              <a:rPr lang="en-US" smtClean="0"/>
              <a:t>1</a:t>
            </a:fld>
            <a:endParaRPr lang="en-US"/>
          </a:p>
        </p:txBody>
      </p:sp>
    </p:spTree>
    <p:extLst>
      <p:ext uri="{BB962C8B-B14F-4D97-AF65-F5344CB8AC3E}">
        <p14:creationId xmlns:p14="http://schemas.microsoft.com/office/powerpoint/2010/main" val="2619618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1041400"/>
            <a:ext cx="12192000" cy="4216400"/>
          </a:xfrm>
          <a:prstGeom prst="rect">
            <a:avLst/>
          </a:prstGeom>
          <a:solidFill>
            <a:schemeClr val="accent3">
              <a:lumMod val="20000"/>
              <a:lumOff val="80000"/>
              <a:alpha val="80000"/>
            </a:schemeClr>
          </a:solidFill>
        </p:spPr>
        <p:txBody>
          <a:bodyPr vert="horz" lIns="91440" tIns="45720" rIns="91440" bIns="45720" rtlCol="0" anchor="ctr">
            <a:normAutofit/>
          </a:bodyPr>
          <a:lstStyle/>
          <a:p>
            <a:pPr lvl="0">
              <a:spcBef>
                <a:spcPct val="0"/>
              </a:spcBef>
              <a:buNone/>
            </a:pPr>
            <a:endParaRPr lang="en-US" sz="4400" b="0" cap="none" spc="0">
              <a:ln w="0"/>
              <a:solidFill>
                <a:schemeClr val="tx2">
                  <a:lumMod val="50000"/>
                </a:schemeClr>
              </a:solidFill>
              <a:effectLst>
                <a:outerShdw blurRad="38100" dist="19050" dir="2700000" algn="tl" rotWithShape="0">
                  <a:schemeClr val="tx1">
                    <a:alpha val="40000"/>
                  </a:schemeClr>
                </a:outerShdw>
              </a:effectLst>
              <a:latin typeface="+mj-lt"/>
              <a:ea typeface="+mj-ea"/>
              <a:cs typeface="+mj-cs"/>
            </a:endParaRPr>
          </a:p>
        </p:txBody>
      </p:sp>
      <p:sp>
        <p:nvSpPr>
          <p:cNvPr id="2" name="Title 1"/>
          <p:cNvSpPr>
            <a:spLocks noGrp="1"/>
          </p:cNvSpPr>
          <p:nvPr>
            <p:ph type="ctrTitle"/>
          </p:nvPr>
        </p:nvSpPr>
        <p:spPr>
          <a:xfrm>
            <a:off x="1524000" y="1041400"/>
            <a:ext cx="9144000" cy="2387600"/>
          </a:xfrm>
          <a:noFill/>
        </p:spPr>
        <p:txBody>
          <a:bodyPr anchor="b"/>
          <a:lstStyle>
            <a:lvl1pPr algn="ctr">
              <a:defRPr sz="6000" b="0" cap="none" spc="0">
                <a:ln w="0"/>
                <a:solidFill>
                  <a:schemeClr val="tx2">
                    <a:lumMod val="50000"/>
                  </a:schemeClr>
                </a:solidFill>
                <a:effectLst>
                  <a:outerShdw blurRad="38100" dist="19050" dir="2700000" algn="tl" rotWithShape="0">
                    <a:schemeClr val="tx1">
                      <a:alpha val="4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noFill/>
        </p:spPr>
        <p:txBody>
          <a:bodyPr/>
          <a:lstStyle>
            <a:lvl1pPr marL="0" indent="0" algn="ctr">
              <a:buNone/>
              <a:defRPr sz="2400" b="0" cap="none" spc="0">
                <a:ln w="0"/>
                <a:solidFill>
                  <a:schemeClr val="tx1"/>
                </a:solidFill>
                <a:effectLst>
                  <a:outerShdw blurRad="38100" dist="19050" dir="2700000" algn="tl" rotWithShape="0">
                    <a:schemeClr val="tx1">
                      <a:alpha val="40000"/>
                    </a:scheme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747B1E0-F476-4322-AA53-0018286DBC2F}" type="datetime1">
              <a:rPr lang="en-US" smtClean="0"/>
              <a:t>2/22/2022</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344601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E9944-B6E8-44FA-B3BC-28C8F3B97A63}" type="datetime1">
              <a:rPr lang="en-US" smtClean="0"/>
              <a:t>2/22/2022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143035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D6BA2A-22AB-40C3-A6FE-08AE8F5EAD50}" type="datetime1">
              <a:rPr lang="en-US" smtClean="0"/>
              <a:t>2/22/2022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322468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399E97-DADD-4C08-B07A-21ABC2EC9C0C}" type="datetime1">
              <a:rPr lang="en-US" smtClean="0"/>
              <a:t>2/22/2022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130851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622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79426430-5DC0-47CA-BF30-F2CEF34F1CCC}" type="datetime1">
              <a:rPr lang="en-US" smtClean="0"/>
              <a:t>2/22/2022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207342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2E9D0-9F88-4809-9326-E87DB6BC4685}" type="datetime1">
              <a:rPr lang="en-US" smtClean="0"/>
              <a:t>2/22/2022</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396451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1850" y="274638"/>
            <a:ext cx="10515600" cy="1143000"/>
          </a:xfrm>
        </p:spPr>
        <p:txBody>
          <a:bodyPr/>
          <a:lstStyle/>
          <a:p>
            <a:r>
              <a:rPr lang="en-US"/>
              <a:t>Click to edit Master title style</a:t>
            </a:r>
          </a:p>
        </p:txBody>
      </p:sp>
      <p:sp>
        <p:nvSpPr>
          <p:cNvPr id="3" name="Text Placeholder 2"/>
          <p:cNvSpPr>
            <a:spLocks noGrp="1"/>
          </p:cNvSpPr>
          <p:nvPr>
            <p:ph type="body" idx="1"/>
          </p:nvPr>
        </p:nvSpPr>
        <p:spPr>
          <a:xfrm>
            <a:off x="831850"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1850" y="2193925"/>
            <a:ext cx="515620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9663"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663" y="2193925"/>
            <a:ext cx="5157787"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DBD937-36D5-440B-91A0-6786F6EDBFCD}" type="datetime1">
              <a:rPr lang="en-US" smtClean="0"/>
              <a:t>2/22/2022</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190685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AD020A-2292-4331-AC54-713AADF8BC0C}" type="datetime1">
              <a:rPr lang="en-US" smtClean="0"/>
              <a:t>2/22/2022</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382106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19A559-F34C-48D0-A2A2-37B0B078BBAB}" type="datetime1">
              <a:rPr lang="en-US" smtClean="0"/>
              <a:t>2/22/2022</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234436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9AB5B2-44EC-4F73-968D-750C1952CA62}" type="datetime1">
              <a:rPr lang="en-US" smtClean="0"/>
              <a:t>2/22/2022</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240603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3D9984-D554-4F72-BAB6-CB2CCA8D58F4}" type="datetime1">
              <a:rPr lang="en-US" smtClean="0"/>
              <a:t>2/22/2022</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FD068D91-5085-43EA-8734-9AB23AC0958B}" type="slidenum">
              <a:rPr lang="en-US" smtClean="0"/>
              <a:t>‹#›</a:t>
            </a:fld>
            <a:endParaRPr lang="en-US"/>
          </a:p>
        </p:txBody>
      </p:sp>
    </p:spTree>
    <p:extLst>
      <p:ext uri="{BB962C8B-B14F-4D97-AF65-F5344CB8AC3E}">
        <p14:creationId xmlns:p14="http://schemas.microsoft.com/office/powerpoint/2010/main" val="43656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chemeClr val="accent3">
              <a:lumMod val="20000"/>
              <a:lumOff val="80000"/>
              <a:alpha val="80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a:solidFill>
            <a:schemeClr val="accent3">
              <a:lumMod val="20000"/>
              <a:lumOff val="80000"/>
              <a:alpha val="80000"/>
            </a:scheme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1"/>
                </a:solidFill>
              </a:defRPr>
            </a:lvl1pPr>
          </a:lstStyle>
          <a:p>
            <a:fld id="{ABCC73E2-E386-4A38-B838-238D9BA645F8}" type="datetime1">
              <a:rPr lang="en-US" smtClean="0"/>
              <a:pPr/>
              <a:t>2/22/2022</a:t>
            </a:fld>
            <a:endParaRPr lang="en-US" dirty="0"/>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a:t>Add a footer</a:t>
            </a:r>
            <a:endParaRPr lang="en-US" dirty="0"/>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solidFill>
              </a:defRPr>
            </a:lvl1pPr>
          </a:lstStyle>
          <a:p>
            <a:fld id="{FD068D91-5085-43EA-8734-9AB23AC0958B}" type="slidenum">
              <a:rPr lang="en-US" smtClean="0"/>
              <a:pPr/>
              <a:t>‹#›</a:t>
            </a:fld>
            <a:endParaRPr lang="en-US"/>
          </a:p>
        </p:txBody>
      </p:sp>
    </p:spTree>
    <p:extLst>
      <p:ext uri="{BB962C8B-B14F-4D97-AF65-F5344CB8AC3E}">
        <p14:creationId xmlns:p14="http://schemas.microsoft.com/office/powerpoint/2010/main" val="25774566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4400" b="0" kern="1200" cap="none" spc="0">
          <a:ln w="0"/>
          <a:solidFill>
            <a:schemeClr val="tx2">
              <a:lumMod val="50000"/>
            </a:schemeClr>
          </a:solidFill>
          <a:effectLst>
            <a:outerShdw blurRad="38100" dist="19050" dir="2700000" algn="tl" rotWithShape="0">
              <a:schemeClr val="tx1">
                <a:alpha val="40000"/>
              </a:schemeClr>
            </a:outerShdw>
          </a:effectLst>
          <a:latin typeface="+mj-lt"/>
          <a:ea typeface="+mj-ea"/>
          <a:cs typeface="+mj-cs"/>
        </a:defRPr>
      </a:lvl1pPr>
    </p:titleStyle>
    <p:bodyStyle>
      <a:lvl1pPr marL="2286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ct val="30000"/>
        </a:spcBef>
        <a:buClr>
          <a:schemeClr val="tx2">
            <a:lumMod val="75000"/>
          </a:schemeClr>
        </a:buClr>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ocp.org/en-us/songs/16023/the-lord-is-my-ligh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hyperlink" Target="https://www.ocp.org/en-us/songs/1478/praise-to-you-o-christ-our-savior"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10.bmp"/></Relationships>
</file>

<file path=ppt/slides/_rels/slide14.xml.rels><?xml version="1.0" encoding="UTF-8" standalone="yes"?>
<Relationships xmlns="http://schemas.openxmlformats.org/package/2006/relationships"><Relationship Id="rId2" Type="http://schemas.openxmlformats.org/officeDocument/2006/relationships/hyperlink" Target="https://www.giamusic.com/store/resource/my-god-my-god-print-g5299"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hyperlink" Target="https://www.giamusic.com/store/resource/grant-to-us-o-lord-print-002556"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hyperlink" Target="https://hymnary.org/text/my_song_is_love_unknow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hyperlink" Target="https://www.giamusic.com/store/resource/let-your-mercy-be-on-us-print-g333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Title Layout</a:t>
            </a:r>
          </a:p>
        </p:txBody>
      </p:sp>
      <p:sp>
        <p:nvSpPr>
          <p:cNvPr id="3" name="Subtitle 2"/>
          <p:cNvSpPr>
            <a:spLocks noGrp="1"/>
          </p:cNvSpPr>
          <p:nvPr>
            <p:ph type="subTitle" idx="1"/>
          </p:nvPr>
        </p:nvSpPr>
        <p:spPr/>
        <p:txBody>
          <a:bodyPr/>
          <a:lstStyle/>
          <a:p>
            <a:r>
              <a:rPr lang="en-US"/>
              <a:t>Subtitle</a:t>
            </a:r>
            <a:endParaRPr lang="en-US" dirty="0"/>
          </a:p>
        </p:txBody>
      </p:sp>
      <p:pic>
        <p:nvPicPr>
          <p:cNvPr id="4" name="Picture 3">
            <a:extLst>
              <a:ext uri="{FF2B5EF4-FFF2-40B4-BE49-F238E27FC236}">
                <a16:creationId xmlns:a16="http://schemas.microsoft.com/office/drawing/2014/main" id="{F56E6C19-CE6F-4AD7-9600-DE9B198E8F01}"/>
              </a:ext>
            </a:extLst>
          </p:cNvPr>
          <p:cNvPicPr>
            <a:picLocks noChangeAspect="1"/>
          </p:cNvPicPr>
          <p:nvPr/>
        </p:nvPicPr>
        <p:blipFill>
          <a:blip r:embed="rId3"/>
          <a:stretch>
            <a:fillRect/>
          </a:stretch>
        </p:blipFill>
        <p:spPr>
          <a:xfrm>
            <a:off x="1" y="0"/>
            <a:ext cx="12191998" cy="6857999"/>
          </a:xfrm>
          <a:prstGeom prst="rect">
            <a:avLst/>
          </a:prstGeom>
        </p:spPr>
      </p:pic>
    </p:spTree>
    <p:extLst>
      <p:ext uri="{BB962C8B-B14F-4D97-AF65-F5344CB8AC3E}">
        <p14:creationId xmlns:p14="http://schemas.microsoft.com/office/powerpoint/2010/main" val="221116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5959A1-EF43-4620-8D1C-616B6236DC5D}"/>
              </a:ext>
            </a:extLst>
          </p:cNvPr>
          <p:cNvSpPr>
            <a:spLocks noGrp="1"/>
          </p:cNvSpPr>
          <p:nvPr>
            <p:ph idx="1"/>
          </p:nvPr>
        </p:nvSpPr>
        <p:spPr>
          <a:xfrm>
            <a:off x="838200" y="771525"/>
            <a:ext cx="10515600" cy="4953000"/>
          </a:xfrm>
        </p:spPr>
        <p:txBody>
          <a:bodyPr/>
          <a:lstStyle/>
          <a:p>
            <a:pPr marL="0" lvl="0" indent="0" algn="ctr">
              <a:lnSpc>
                <a:spcPct val="115000"/>
              </a:lnSpc>
              <a:spcAft>
                <a:spcPts val="1000"/>
              </a:spcAft>
              <a:buNone/>
            </a:pPr>
            <a:r>
              <a:rPr lang="en-GB" sz="3200" b="1" dirty="0">
                <a:effectLst/>
                <a:latin typeface="Calibri" panose="020F0502020204030204" pitchFamily="34" charset="0"/>
                <a:ea typeface="Calibri" panose="020F0502020204030204" pitchFamily="34" charset="0"/>
                <a:cs typeface="Times New Roman" panose="02020603050405020304" pitchFamily="18" charset="0"/>
              </a:rPr>
              <a:t>The Lord is My Light</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Text: Based on Psalm 27 [2</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GB" sz="1800" dirty="0">
                <a:effectLst/>
                <a:latin typeface="Calibri" panose="020F0502020204030204" pitchFamily="34" charset="0"/>
                <a:ea typeface="Calibri" panose="020F0502020204030204" pitchFamily="34" charset="0"/>
                <a:cs typeface="Times New Roman" panose="02020603050405020304" pitchFamily="18" charset="0"/>
              </a:rPr>
              <a:t> Sunday of Lent, Year C]</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Music by Christopher Walker</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Appears in </a:t>
            </a:r>
          </a:p>
          <a:p>
            <a:pPr marL="514350" indent="-285750">
              <a:lnSpc>
                <a:spcPct val="115000"/>
              </a:lnSpc>
              <a:spcAft>
                <a:spcPts val="1000"/>
              </a:spcAft>
              <a:buFont typeface="Wingdings" panose="05000000000000000000" pitchFamily="2" charset="2"/>
              <a:buChar char="ü"/>
            </a:pPr>
            <a:r>
              <a:rPr lang="en-GB" sz="1800" dirty="0">
                <a:effectLst/>
                <a:latin typeface="Calibri" panose="020F0502020204030204" pitchFamily="34" charset="0"/>
                <a:ea typeface="Calibri" panose="020F0502020204030204" pitchFamily="34" charset="0"/>
                <a:cs typeface="Times New Roman" panose="02020603050405020304" pitchFamily="18" charset="0"/>
              </a:rPr>
              <a:t>Christopher Walker’s Collection entitled ‘Celtic Mass’  </a:t>
            </a:r>
          </a:p>
          <a:p>
            <a:pPr marL="514350" indent="-285750">
              <a:lnSpc>
                <a:spcPct val="115000"/>
              </a:lnSpc>
              <a:spcAft>
                <a:spcPts val="1000"/>
              </a:spcAft>
              <a:buFont typeface="Wingdings" panose="05000000000000000000" pitchFamily="2" charset="2"/>
              <a:buChar char="ü"/>
            </a:pPr>
            <a:r>
              <a:rPr lang="en-GB" sz="1800" dirty="0">
                <a:effectLst/>
                <a:latin typeface="Calibri" panose="020F0502020204030204" pitchFamily="34" charset="0"/>
                <a:ea typeface="Calibri" panose="020F0502020204030204" pitchFamily="34" charset="0"/>
                <a:cs typeface="Times New Roman" panose="02020603050405020304" pitchFamily="18" charset="0"/>
              </a:rPr>
              <a:t>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Caelo</a:t>
            </a:r>
            <a:r>
              <a:rPr lang="en-GB" sz="1800" dirty="0">
                <a:effectLst/>
                <a:latin typeface="Calibri" panose="020F0502020204030204" pitchFamily="34" charset="0"/>
                <a:ea typeface="Calibri" panose="020F0502020204030204" pitchFamily="34" charset="0"/>
                <a:cs typeface="Times New Roman" panose="02020603050405020304" pitchFamily="18" charset="0"/>
              </a:rPr>
              <a:t> [published by Veritas &amp; edited by Liam Lawton]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Copyright: OCP Publications, Oregon Catholic Press, 5536 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Hassalo</a:t>
            </a:r>
            <a:r>
              <a:rPr lang="en-GB" sz="1800" dirty="0">
                <a:effectLst/>
                <a:latin typeface="Calibri" panose="020F0502020204030204" pitchFamily="34" charset="0"/>
                <a:ea typeface="Calibri" panose="020F0502020204030204" pitchFamily="34" charset="0"/>
                <a:cs typeface="Times New Roman" panose="02020603050405020304" pitchFamily="18" charset="0"/>
              </a:rPr>
              <a:t> St., Portland, OR 97213</a:t>
            </a:r>
          </a:p>
          <a:p>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https://www.ocp.org/en-us/songs/16023/the-lord-is-my-light</a:t>
            </a:r>
            <a:endParaRPr lang="en-GB" dirty="0"/>
          </a:p>
        </p:txBody>
      </p:sp>
    </p:spTree>
    <p:extLst>
      <p:ext uri="{BB962C8B-B14F-4D97-AF65-F5344CB8AC3E}">
        <p14:creationId xmlns:p14="http://schemas.microsoft.com/office/powerpoint/2010/main" val="276846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79EF85-5487-46B5-8464-7E7B57ABBEA6}"/>
              </a:ext>
            </a:extLst>
          </p:cNvPr>
          <p:cNvPicPr>
            <a:picLocks noGrp="1" noChangeAspect="1"/>
          </p:cNvPicPr>
          <p:nvPr>
            <p:ph idx="1"/>
          </p:nvPr>
        </p:nvPicPr>
        <p:blipFill>
          <a:blip r:embed="rId4">
            <a:duotone>
              <a:schemeClr val="accent1">
                <a:shade val="45000"/>
                <a:satMod val="135000"/>
              </a:schemeClr>
              <a:prstClr val="white"/>
            </a:duotone>
          </a:blip>
          <a:stretch>
            <a:fillRect/>
          </a:stretch>
        </p:blipFill>
        <p:spPr>
          <a:xfrm>
            <a:off x="1943101" y="0"/>
            <a:ext cx="8201024" cy="6858000"/>
          </a:xfrm>
        </p:spPr>
      </p:pic>
      <p:pic>
        <p:nvPicPr>
          <p:cNvPr id="2" name="Praise to You">
            <a:hlinkClick r:id="" action="ppaction://media"/>
            <a:extLst>
              <a:ext uri="{FF2B5EF4-FFF2-40B4-BE49-F238E27FC236}">
                <a16:creationId xmlns:a16="http://schemas.microsoft.com/office/drawing/2014/main" id="{63848E7A-0313-472E-A36B-03433223EA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4837" y="5945480"/>
            <a:ext cx="487363" cy="487363"/>
          </a:xfrm>
          <a:prstGeom prst="rect">
            <a:avLst/>
          </a:prstGeom>
        </p:spPr>
      </p:pic>
    </p:spTree>
    <p:extLst>
      <p:ext uri="{BB962C8B-B14F-4D97-AF65-F5344CB8AC3E}">
        <p14:creationId xmlns:p14="http://schemas.microsoft.com/office/powerpoint/2010/main" val="232903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CC086D-C0B2-46D3-B5F4-6EE2D2525046}"/>
              </a:ext>
            </a:extLst>
          </p:cNvPr>
          <p:cNvSpPr>
            <a:spLocks noGrp="1"/>
          </p:cNvSpPr>
          <p:nvPr>
            <p:ph idx="1"/>
          </p:nvPr>
        </p:nvSpPr>
        <p:spPr>
          <a:xfrm>
            <a:off x="838200" y="847725"/>
            <a:ext cx="10515600" cy="4543425"/>
          </a:xfrm>
        </p:spPr>
        <p:txBody>
          <a:bodyPr/>
          <a:lstStyle/>
          <a:p>
            <a:pPr marL="0" lvl="0" indent="0" algn="ctr">
              <a:lnSpc>
                <a:spcPct val="115000"/>
              </a:lnSpc>
              <a:spcAft>
                <a:spcPts val="1000"/>
              </a:spcAft>
              <a:buNone/>
            </a:pPr>
            <a:r>
              <a:rPr lang="en-GB" sz="3200" b="1" dirty="0">
                <a:effectLst/>
                <a:latin typeface="Calibri" panose="020F0502020204030204" pitchFamily="34" charset="0"/>
                <a:ea typeface="Calibri" panose="020F0502020204030204" pitchFamily="34" charset="0"/>
                <a:cs typeface="Times New Roman" panose="02020603050405020304" pitchFamily="18" charset="0"/>
              </a:rPr>
              <a:t>Praise to You, O Christ Our Saviour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Text and Music by Bernadette Farrell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Appears in </a:t>
            </a:r>
          </a:p>
          <a:p>
            <a:pPr marL="514350" indent="-285750">
              <a:lnSpc>
                <a:spcPct val="115000"/>
              </a:lnSpc>
              <a:spcAft>
                <a:spcPts val="1000"/>
              </a:spcAft>
              <a:buFont typeface="Wingdings" panose="05000000000000000000" pitchFamily="2" charset="2"/>
              <a:buChar char="ü"/>
            </a:pPr>
            <a:r>
              <a:rPr lang="en-GB" sz="1800" dirty="0">
                <a:effectLst/>
                <a:latin typeface="Calibri" panose="020F0502020204030204" pitchFamily="34" charset="0"/>
                <a:ea typeface="Calibri" panose="020F0502020204030204" pitchFamily="34" charset="0"/>
                <a:cs typeface="Times New Roman" panose="02020603050405020304" pitchFamily="18" charset="0"/>
              </a:rPr>
              <a:t>Bernadette Farrell’s Collection entitled ‘Restless is the Heart’  </a:t>
            </a:r>
          </a:p>
          <a:p>
            <a:pPr marL="514350" indent="-285750">
              <a:lnSpc>
                <a:spcPct val="115000"/>
              </a:lnSpc>
              <a:spcAft>
                <a:spcPts val="1000"/>
              </a:spcAft>
              <a:buFont typeface="Wingdings" panose="05000000000000000000" pitchFamily="2" charset="2"/>
              <a:buChar char="ü"/>
            </a:pPr>
            <a:r>
              <a:rPr lang="en-GB" sz="1800" dirty="0">
                <a:effectLst/>
                <a:latin typeface="Calibri" panose="020F0502020204030204" pitchFamily="34" charset="0"/>
                <a:ea typeface="Calibri" panose="020F0502020204030204" pitchFamily="34" charset="0"/>
                <a:cs typeface="Times New Roman" panose="02020603050405020304" pitchFamily="18" charset="0"/>
              </a:rPr>
              <a:t>‘Liturgical Hymns Old and New’ published by Kevin Mayhew</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Copyright: OCP Publications, Oregon Catholic Press, 5536 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Hassalo</a:t>
            </a:r>
            <a:r>
              <a:rPr lang="en-GB" sz="1800" dirty="0">
                <a:effectLst/>
                <a:latin typeface="Calibri" panose="020F0502020204030204" pitchFamily="34" charset="0"/>
                <a:ea typeface="Calibri" panose="020F0502020204030204" pitchFamily="34" charset="0"/>
                <a:cs typeface="Times New Roman" panose="02020603050405020304" pitchFamily="18" charset="0"/>
              </a:rPr>
              <a:t> St., Portland, OR 97213</a:t>
            </a:r>
          </a:p>
          <a:p>
            <a:pPr>
              <a:lnSpc>
                <a:spcPct val="115000"/>
              </a:lnSpc>
              <a:spcAft>
                <a:spcPts val="1000"/>
              </a:spcAft>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https://www.ocp.org/en-us/songs/1478/praise-to-you-o-christ-our-savior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231346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C0C065-7B99-4B50-81E0-EBC0934E085B}"/>
              </a:ext>
            </a:extLst>
          </p:cNvPr>
          <p:cNvPicPr>
            <a:picLocks noGrp="1" noChangeAspect="1"/>
          </p:cNvPicPr>
          <p:nvPr>
            <p:ph idx="1"/>
          </p:nvPr>
        </p:nvPicPr>
        <p:blipFill>
          <a:blip r:embed="rId4">
            <a:duotone>
              <a:schemeClr val="accent1">
                <a:shade val="45000"/>
                <a:satMod val="135000"/>
              </a:schemeClr>
              <a:prstClr val="white"/>
            </a:duotone>
          </a:blip>
          <a:stretch>
            <a:fillRect/>
          </a:stretch>
        </p:blipFill>
        <p:spPr>
          <a:xfrm>
            <a:off x="2581275" y="0"/>
            <a:ext cx="7134225" cy="6858000"/>
          </a:xfrm>
        </p:spPr>
      </p:pic>
      <p:pic>
        <p:nvPicPr>
          <p:cNvPr id="6" name="My God, My God">
            <a:hlinkClick r:id="" action="ppaction://media"/>
            <a:extLst>
              <a:ext uri="{FF2B5EF4-FFF2-40B4-BE49-F238E27FC236}">
                <a16:creationId xmlns:a16="http://schemas.microsoft.com/office/drawing/2014/main" id="{50B5F150-4036-4B2B-9F5A-9CFB0DFC5B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8300" y="5927725"/>
            <a:ext cx="487363" cy="487363"/>
          </a:xfrm>
          <a:prstGeom prst="rect">
            <a:avLst/>
          </a:prstGeom>
        </p:spPr>
      </p:pic>
    </p:spTree>
    <p:extLst>
      <p:ext uri="{BB962C8B-B14F-4D97-AF65-F5344CB8AC3E}">
        <p14:creationId xmlns:p14="http://schemas.microsoft.com/office/powerpoint/2010/main" val="279861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7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FE897F-EE4F-4949-9CD0-4A462C1CED23}"/>
              </a:ext>
            </a:extLst>
          </p:cNvPr>
          <p:cNvSpPr>
            <a:spLocks noGrp="1"/>
          </p:cNvSpPr>
          <p:nvPr>
            <p:ph idx="1"/>
          </p:nvPr>
        </p:nvSpPr>
        <p:spPr>
          <a:xfrm>
            <a:off x="838200" y="933450"/>
            <a:ext cx="10515600" cy="4048125"/>
          </a:xfrm>
        </p:spPr>
        <p:txBody>
          <a:bodyPr/>
          <a:lstStyle/>
          <a:p>
            <a:pPr marL="0" lvl="0" indent="0" algn="ctr">
              <a:lnSpc>
                <a:spcPct val="115000"/>
              </a:lnSpc>
              <a:spcAft>
                <a:spcPts val="1000"/>
              </a:spcAft>
              <a:buNone/>
            </a:pPr>
            <a:r>
              <a:rPr lang="en-GB" sz="3200" b="1" dirty="0">
                <a:effectLst/>
                <a:latin typeface="Calibri" panose="020F0502020204030204" pitchFamily="34" charset="0"/>
                <a:ea typeface="Calibri" panose="020F0502020204030204" pitchFamily="34" charset="0"/>
                <a:cs typeface="Times New Roman" panose="02020603050405020304" pitchFamily="18" charset="0"/>
              </a:rPr>
              <a:t>My God, my God</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Text: Psalm 21 [Palm Sunday]</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Music by Liam Lawton; Arranged by John McCann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Appears in Liam Lawton’s Collection entitled ‘Ancient Ways, Future Days’</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Copyright: GIA Publications, Inc., 7404 South Mason Avenue, Chicago, IL 60638  </a:t>
            </a:r>
          </a:p>
          <a:p>
            <a:pPr>
              <a:lnSpc>
                <a:spcPct val="115000"/>
              </a:lnSpc>
              <a:spcAft>
                <a:spcPts val="1000"/>
              </a:spcAft>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https://www.giamusic.com/store/resource/my-god-my-god-print-g5299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326452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73EF6-3175-4F80-A1C0-9E864472D63D}"/>
              </a:ext>
            </a:extLst>
          </p:cNvPr>
          <p:cNvSpPr>
            <a:spLocks noGrp="1"/>
          </p:cNvSpPr>
          <p:nvPr>
            <p:ph type="title"/>
          </p:nvPr>
        </p:nvSpPr>
        <p:spPr>
          <a:xfrm>
            <a:off x="838200" y="365126"/>
            <a:ext cx="10515600" cy="1978579"/>
          </a:xfrm>
        </p:spPr>
        <p:txBody>
          <a:bodyPr>
            <a:normAutofit fontScale="90000"/>
          </a:bodyPr>
          <a:lstStyle/>
          <a:p>
            <a:pPr algn="ctr">
              <a:lnSpc>
                <a:spcPct val="150000"/>
              </a:lnSpc>
            </a:pPr>
            <a:br>
              <a:rPr lang="en-GB" sz="3800" dirty="0"/>
            </a:br>
            <a:r>
              <a:rPr lang="en-GB" sz="3800" dirty="0"/>
              <a:t>Ash Wednesday – Palm Sunday of the Lord’s Passion</a:t>
            </a:r>
            <a:br>
              <a:rPr lang="en-GB" sz="3800" dirty="0"/>
            </a:br>
            <a:r>
              <a:rPr lang="en-GB" sz="3300" dirty="0"/>
              <a:t>The SEASON of LENT</a:t>
            </a:r>
            <a:br>
              <a:rPr lang="en-GB" dirty="0"/>
            </a:br>
            <a:r>
              <a:rPr lang="en-GB" sz="2400" dirty="0"/>
              <a:t>Year C - The Year of Luke</a:t>
            </a:r>
            <a:br>
              <a:rPr lang="en-GB" dirty="0"/>
            </a:br>
            <a:endParaRPr lang="en-GB" dirty="0"/>
          </a:p>
        </p:txBody>
      </p:sp>
      <p:sp>
        <p:nvSpPr>
          <p:cNvPr id="3" name="Content Placeholder 2">
            <a:extLst>
              <a:ext uri="{FF2B5EF4-FFF2-40B4-BE49-F238E27FC236}">
                <a16:creationId xmlns:a16="http://schemas.microsoft.com/office/drawing/2014/main" id="{B8F28C56-E524-4A15-9B50-1285315C3F28}"/>
              </a:ext>
            </a:extLst>
          </p:cNvPr>
          <p:cNvSpPr>
            <a:spLocks noGrp="1"/>
          </p:cNvSpPr>
          <p:nvPr>
            <p:ph idx="1"/>
          </p:nvPr>
        </p:nvSpPr>
        <p:spPr>
          <a:xfrm>
            <a:off x="838200" y="2556769"/>
            <a:ext cx="10515600" cy="3620194"/>
          </a:xfrm>
        </p:spPr>
        <p:txBody>
          <a:bodyPr>
            <a:normAutofit fontScale="25000" lnSpcReduction="20000"/>
          </a:bodyPr>
          <a:lstStyle/>
          <a:p>
            <a:pPr marL="0" indent="0" algn="ctr">
              <a:buNone/>
            </a:pPr>
            <a:endParaRPr lang="en-GB" sz="2200" dirty="0">
              <a:ln w="0"/>
              <a:solidFill>
                <a:srgbClr val="637052">
                  <a:lumMod val="50000"/>
                </a:srgbClr>
              </a:solidFill>
              <a:effectLst>
                <a:outerShdw blurRad="38100" dist="19050" dir="2700000" algn="tl" rotWithShape="0">
                  <a:srgbClr val="000000">
                    <a:alpha val="40000"/>
                  </a:srgbClr>
                </a:outerShdw>
              </a:effectLst>
              <a:latin typeface="Arial" panose="020B0604020202020204"/>
              <a:ea typeface="+mj-ea"/>
              <a:cs typeface="+mj-cs"/>
            </a:endParaRPr>
          </a:p>
          <a:p>
            <a:pPr marL="0" indent="0" algn="ctr">
              <a:buNone/>
            </a:pPr>
            <a:r>
              <a:rPr lang="en-GB" sz="7200" dirty="0">
                <a:ln w="0"/>
                <a:solidFill>
                  <a:srgbClr val="637052">
                    <a:lumMod val="50000"/>
                  </a:srgbClr>
                </a:solidFill>
                <a:latin typeface="Arial" panose="020B0604020202020204"/>
                <a:ea typeface="+mj-ea"/>
                <a:cs typeface="+mj-cs"/>
              </a:rPr>
              <a:t>2</a:t>
            </a:r>
            <a:r>
              <a:rPr lang="en-GB" sz="7200" baseline="30000" dirty="0">
                <a:ln w="0"/>
                <a:solidFill>
                  <a:srgbClr val="637052">
                    <a:lumMod val="50000"/>
                  </a:srgbClr>
                </a:solidFill>
                <a:latin typeface="Arial" panose="020B0604020202020204"/>
                <a:ea typeface="+mj-ea"/>
                <a:cs typeface="+mj-cs"/>
              </a:rPr>
              <a:t>nd</a:t>
            </a:r>
            <a:r>
              <a:rPr lang="en-GB" sz="7200" dirty="0">
                <a:ln w="0"/>
                <a:solidFill>
                  <a:srgbClr val="637052">
                    <a:lumMod val="50000"/>
                  </a:srgbClr>
                </a:solidFill>
                <a:latin typeface="Arial" panose="020B0604020202020204"/>
                <a:ea typeface="+mj-ea"/>
                <a:cs typeface="+mj-cs"/>
              </a:rPr>
              <a:t> March – 10</a:t>
            </a:r>
            <a:r>
              <a:rPr lang="en-GB" sz="7200" baseline="30000" dirty="0">
                <a:ln w="0"/>
                <a:solidFill>
                  <a:srgbClr val="637052">
                    <a:lumMod val="50000"/>
                  </a:srgbClr>
                </a:solidFill>
                <a:latin typeface="Arial" panose="020B0604020202020204"/>
                <a:ea typeface="+mj-ea"/>
                <a:cs typeface="+mj-cs"/>
              </a:rPr>
              <a:t>th</a:t>
            </a:r>
            <a:r>
              <a:rPr lang="en-GB" sz="7200" dirty="0">
                <a:ln w="0"/>
                <a:solidFill>
                  <a:srgbClr val="637052">
                    <a:lumMod val="50000"/>
                  </a:srgbClr>
                </a:solidFill>
                <a:latin typeface="Arial" panose="020B0604020202020204"/>
                <a:ea typeface="+mj-ea"/>
                <a:cs typeface="+mj-cs"/>
              </a:rPr>
              <a:t> April 2022</a:t>
            </a:r>
          </a:p>
          <a:p>
            <a:pPr marL="0" indent="0" algn="ctr">
              <a:buNone/>
            </a:pPr>
            <a:endParaRPr lang="en-GB" sz="4900" dirty="0">
              <a:ln w="0"/>
              <a:solidFill>
                <a:srgbClr val="637052">
                  <a:lumMod val="50000"/>
                </a:srgbClr>
              </a:solidFill>
              <a:latin typeface="Arial" panose="020B0604020202020204"/>
              <a:ea typeface="+mj-ea"/>
              <a:cs typeface="+mj-cs"/>
            </a:endParaRPr>
          </a:p>
          <a:p>
            <a:pPr marL="0" indent="0" algn="just">
              <a:lnSpc>
                <a:spcPct val="115000"/>
              </a:lnSpc>
              <a:spcAft>
                <a:spcPts val="1000"/>
              </a:spcAft>
              <a:buNone/>
            </a:pPr>
            <a:r>
              <a:rPr lang="en-GB" sz="5600" dirty="0">
                <a:latin typeface="+mj-lt"/>
                <a:ea typeface="Calibri" panose="020F0502020204030204" pitchFamily="34" charset="0"/>
                <a:cs typeface="Times New Roman" panose="02020603050405020304" pitchFamily="18" charset="0"/>
              </a:rPr>
              <a:t>As we enter the season of Lent, the dynamics of the Liturgy during Mass changes from Ordinary Time: the ‘Alleluia’ is not sung, and the Gloria is omitted. We have an opportunity to introduce a different Mass setting; perhaps one that is more considered and reflective, and in keeping with the aspects of Lent.</a:t>
            </a:r>
          </a:p>
          <a:p>
            <a:pPr marL="0" indent="0" algn="just">
              <a:lnSpc>
                <a:spcPct val="115000"/>
              </a:lnSpc>
              <a:spcAft>
                <a:spcPts val="1000"/>
              </a:spcAft>
              <a:buNone/>
            </a:pPr>
            <a:r>
              <a:rPr lang="en-GB" sz="5600" dirty="0">
                <a:latin typeface="+mj-lt"/>
                <a:ea typeface="Calibri" panose="020F0502020204030204" pitchFamily="34" charset="0"/>
                <a:cs typeface="Times New Roman" panose="02020603050405020304" pitchFamily="18" charset="0"/>
              </a:rPr>
              <a:t>This need not mean having to learn a whole new setting. Many of the liturgical composers have now revised their original Mass settings to accommodate the new texts introduced in 2011. You may only need to learn a few adjustments to otherwise familiar settings:</a:t>
            </a:r>
          </a:p>
          <a:p>
            <a:pPr marL="0" indent="0">
              <a:lnSpc>
                <a:spcPct val="115000"/>
              </a:lnSpc>
              <a:spcAft>
                <a:spcPts val="1000"/>
              </a:spcAft>
              <a:buNone/>
            </a:pPr>
            <a:r>
              <a:rPr lang="en-GB" sz="5600" dirty="0">
                <a:latin typeface="+mj-lt"/>
                <a:ea typeface="Calibri" panose="020F0502020204030204" pitchFamily="34" charset="0"/>
                <a:cs typeface="Times New Roman" panose="02020603050405020304" pitchFamily="18" charset="0"/>
              </a:rPr>
              <a:t>Bernard Sexton – Mass of Renewal</a:t>
            </a:r>
          </a:p>
          <a:p>
            <a:pPr marL="0" indent="0">
              <a:lnSpc>
                <a:spcPct val="115000"/>
              </a:lnSpc>
              <a:spcAft>
                <a:spcPts val="1000"/>
              </a:spcAft>
              <a:buNone/>
            </a:pPr>
            <a:r>
              <a:rPr lang="en-GB" sz="5600" dirty="0">
                <a:latin typeface="+mj-lt"/>
                <a:ea typeface="Calibri" panose="020F0502020204030204" pitchFamily="34" charset="0"/>
                <a:cs typeface="Times New Roman" panose="02020603050405020304" pitchFamily="18" charset="0"/>
              </a:rPr>
              <a:t>Christopher Walker – A  New Celtic Liturgy	</a:t>
            </a:r>
          </a:p>
          <a:p>
            <a:pPr marL="0" indent="0">
              <a:lnSpc>
                <a:spcPct val="115000"/>
              </a:lnSpc>
              <a:spcAft>
                <a:spcPts val="1000"/>
              </a:spcAft>
              <a:buNone/>
            </a:pPr>
            <a:r>
              <a:rPr lang="en-GB" sz="5600" dirty="0">
                <a:latin typeface="+mj-lt"/>
                <a:ea typeface="Calibri" panose="020F0502020204030204" pitchFamily="34" charset="0"/>
                <a:cs typeface="Times New Roman" panose="02020603050405020304" pitchFamily="18" charset="0"/>
              </a:rPr>
              <a:t>Bernadette Farrell – Mass of Hope (Revised)</a:t>
            </a:r>
          </a:p>
          <a:p>
            <a:pPr marL="0" indent="0" algn="ctr">
              <a:buNone/>
            </a:pPr>
            <a:br>
              <a:rPr lang="en-GB" sz="2200" dirty="0"/>
            </a:br>
            <a:endParaRPr lang="en-GB" sz="2200" dirty="0"/>
          </a:p>
        </p:txBody>
      </p:sp>
    </p:spTree>
    <p:extLst>
      <p:ext uri="{BB962C8B-B14F-4D97-AF65-F5344CB8AC3E}">
        <p14:creationId xmlns:p14="http://schemas.microsoft.com/office/powerpoint/2010/main" val="16318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F97341-6A65-4B5C-88B8-03246A25590D}"/>
              </a:ext>
            </a:extLst>
          </p:cNvPr>
          <p:cNvPicPr>
            <a:picLocks noGrp="1" noChangeAspect="1"/>
          </p:cNvPicPr>
          <p:nvPr>
            <p:ph idx="1"/>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2038351" y="0"/>
            <a:ext cx="8010524" cy="6857999"/>
          </a:xfrm>
          <a:solidFill>
            <a:schemeClr val="accent2">
              <a:lumMod val="60000"/>
              <a:lumOff val="40000"/>
              <a:alpha val="6000"/>
            </a:schemeClr>
          </a:solidFill>
        </p:spPr>
      </p:pic>
      <p:pic>
        <p:nvPicPr>
          <p:cNvPr id="8" name="Grant to Us, O Lord">
            <a:hlinkClick r:id="" action="ppaction://media"/>
            <a:extLst>
              <a:ext uri="{FF2B5EF4-FFF2-40B4-BE49-F238E27FC236}">
                <a16:creationId xmlns:a16="http://schemas.microsoft.com/office/drawing/2014/main" id="{1119BA9D-4665-4D04-BB44-E619AC5E05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6875" y="5899150"/>
            <a:ext cx="487363" cy="487363"/>
          </a:xfrm>
          <a:prstGeom prst="rect">
            <a:avLst/>
          </a:prstGeom>
        </p:spPr>
      </p:pic>
    </p:spTree>
    <p:extLst>
      <p:ext uri="{BB962C8B-B14F-4D97-AF65-F5344CB8AC3E}">
        <p14:creationId xmlns:p14="http://schemas.microsoft.com/office/powerpoint/2010/main" val="75140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7740A9-1823-4B53-B02B-204A471FC258}"/>
              </a:ext>
            </a:extLst>
          </p:cNvPr>
          <p:cNvSpPr>
            <a:spLocks noGrp="1"/>
          </p:cNvSpPr>
          <p:nvPr>
            <p:ph idx="1"/>
          </p:nvPr>
        </p:nvSpPr>
        <p:spPr>
          <a:xfrm>
            <a:off x="838200" y="819150"/>
            <a:ext cx="10515600" cy="4171949"/>
          </a:xfrm>
        </p:spPr>
        <p:txBody>
          <a:bodyPr/>
          <a:lstStyle/>
          <a:p>
            <a:pPr marL="0" lvl="0" indent="0" algn="ctr">
              <a:lnSpc>
                <a:spcPct val="115000"/>
              </a:lnSpc>
              <a:spcAft>
                <a:spcPts val="1000"/>
              </a:spcAft>
              <a:buNone/>
            </a:pPr>
            <a:r>
              <a:rPr lang="en-GB" sz="3200" b="1" dirty="0">
                <a:effectLst/>
                <a:latin typeface="Calibri" panose="020F0502020204030204" pitchFamily="34" charset="0"/>
                <a:ea typeface="Calibri" panose="020F0502020204030204" pitchFamily="34" charset="0"/>
                <a:cs typeface="Times New Roman" panose="02020603050405020304" pitchFamily="18" charset="0"/>
              </a:rPr>
              <a:t>Grant to Us, O Lord</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Text: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Jer</a:t>
            </a:r>
            <a:r>
              <a:rPr lang="en-GB" sz="1800" dirty="0">
                <a:effectLst/>
                <a:latin typeface="Calibri" panose="020F0502020204030204" pitchFamily="34" charset="0"/>
                <a:ea typeface="Calibri" panose="020F0502020204030204" pitchFamily="34" charset="0"/>
                <a:cs typeface="Times New Roman" panose="02020603050405020304" pitchFamily="18" charset="0"/>
              </a:rPr>
              <a:t> 31:31-34;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Ez</a:t>
            </a:r>
            <a:r>
              <a:rPr lang="en-GB" sz="1800" dirty="0">
                <a:effectLst/>
                <a:latin typeface="Calibri" panose="020F0502020204030204" pitchFamily="34" charset="0"/>
                <a:ea typeface="Calibri" panose="020F0502020204030204" pitchFamily="34" charset="0"/>
                <a:cs typeface="Times New Roman" panose="02020603050405020304" pitchFamily="18" charset="0"/>
              </a:rPr>
              <a:t> 36:26</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Music composed by Lucien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Deiss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Appears in the ‘Laudate’ hymnal compiled by Stephen Dean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Copyright: Formerly WLP, World Library Publications but now GIA Publications, Inc., 7404 South Mason Avenue, Chicago, IL 60638  </a:t>
            </a:r>
          </a:p>
          <a:p>
            <a:pPr>
              <a:lnSpc>
                <a:spcPct val="115000"/>
              </a:lnSpc>
              <a:spcAft>
                <a:spcPts val="1000"/>
              </a:spcAft>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https://www.giamusic.com/store/resource/grant-to-us-o-lord-print-002556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338059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0D92961-50DE-4D88-8F98-9B5B1E6B6F6E}"/>
              </a:ext>
            </a:extLst>
          </p:cNvPr>
          <p:cNvPicPr>
            <a:picLocks noGrp="1" noChangeAspect="1"/>
          </p:cNvPicPr>
          <p:nvPr>
            <p:ph idx="1"/>
          </p:nvPr>
        </p:nvPicPr>
        <p:blipFill>
          <a:blip r:embed="rId4">
            <a:duotone>
              <a:schemeClr val="accent1">
                <a:shade val="45000"/>
                <a:satMod val="135000"/>
              </a:schemeClr>
              <a:prstClr val="white"/>
            </a:duotone>
          </a:blip>
          <a:stretch>
            <a:fillRect/>
          </a:stretch>
        </p:blipFill>
        <p:spPr>
          <a:xfrm>
            <a:off x="2019300" y="0"/>
            <a:ext cx="8115300" cy="6858000"/>
          </a:xfrm>
        </p:spPr>
      </p:pic>
      <p:pic>
        <p:nvPicPr>
          <p:cNvPr id="10" name="My Song is Love Unknown">
            <a:hlinkClick r:id="" action="ppaction://media"/>
            <a:extLst>
              <a:ext uri="{FF2B5EF4-FFF2-40B4-BE49-F238E27FC236}">
                <a16:creationId xmlns:a16="http://schemas.microsoft.com/office/drawing/2014/main" id="{A9D6F67B-6D23-4C6C-8BF2-10A006D8CD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95000" y="5829301"/>
            <a:ext cx="487363" cy="585788"/>
          </a:xfrm>
          <a:prstGeom prst="rect">
            <a:avLst/>
          </a:prstGeom>
        </p:spPr>
      </p:pic>
    </p:spTree>
    <p:extLst>
      <p:ext uri="{BB962C8B-B14F-4D97-AF65-F5344CB8AC3E}">
        <p14:creationId xmlns:p14="http://schemas.microsoft.com/office/powerpoint/2010/main" val="231753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52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ABE7F6-4F02-4D67-B812-4E453FA390BA}"/>
              </a:ext>
            </a:extLst>
          </p:cNvPr>
          <p:cNvSpPr>
            <a:spLocks noGrp="1"/>
          </p:cNvSpPr>
          <p:nvPr>
            <p:ph idx="1"/>
          </p:nvPr>
        </p:nvSpPr>
        <p:spPr>
          <a:xfrm>
            <a:off x="838200" y="819150"/>
            <a:ext cx="10515600" cy="5657850"/>
          </a:xfrm>
        </p:spPr>
        <p:txBody>
          <a:bodyPr>
            <a:normAutofit lnSpcReduction="10000"/>
          </a:bodyPr>
          <a:lstStyle/>
          <a:p>
            <a:pPr marL="0" lvl="0" indent="0" algn="ctr">
              <a:lnSpc>
                <a:spcPct val="115000"/>
              </a:lnSpc>
              <a:spcAft>
                <a:spcPts val="1000"/>
              </a:spcAft>
              <a:buNone/>
            </a:pPr>
            <a:r>
              <a:rPr lang="en-GB" sz="3500" b="1" dirty="0">
                <a:effectLst/>
                <a:latin typeface="Calibri" panose="020F0502020204030204" pitchFamily="34" charset="0"/>
                <a:ea typeface="Calibri" panose="020F0502020204030204" pitchFamily="34" charset="0"/>
                <a:cs typeface="Times New Roman" panose="02020603050405020304" pitchFamily="18" charset="0"/>
              </a:rPr>
              <a:t>My Song Is Love Unknown</a:t>
            </a:r>
            <a:endParaRPr lang="en-GB" sz="3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Tune: LOVE UNKNOWN composed by John Ireland</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Text: Samuel Crossman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Copyright: Public Domain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Appears in ‘Hymns Old and New’ published by Kevin Mayhew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Alternative Word Setting by James Quinn SJ entitled ‘I am the Holy Vine’</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Based on John 15: 1-5, "I Am the Holy Vine" versifies Jesus' teaching about leading fruitful lives. Using the common Old Testament symbol of a vineyard (Ps. 80; Isa. 5; Jer. 2:21), Jesus points out that love can be produced only by being rooted in the source of true love, Christ, in the Father's vineyard. Whereas the Old Testament vineyard is sometimes pictured as unfruitful, Jesus casts himself as "the true vine" that produces good fruit.</a:t>
            </a:r>
          </a:p>
          <a:p>
            <a:pPr>
              <a:lnSpc>
                <a:spcPct val="115000"/>
              </a:lnSpc>
              <a:spcAft>
                <a:spcPts val="1000"/>
              </a:spcAft>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https://hymnary.org/text/my_song_is_love_unknown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7154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EDCAA4AD-78BC-4462-BDEF-DB95FEB2239A}"/>
              </a:ext>
            </a:extLst>
          </p:cNvPr>
          <p:cNvPicPr>
            <a:picLocks noGrp="1" noChangeAspect="1"/>
          </p:cNvPicPr>
          <p:nvPr>
            <p:ph idx="1"/>
          </p:nvPr>
        </p:nvPicPr>
        <p:blipFill>
          <a:blip r:embed="rId4">
            <a:duotone>
              <a:schemeClr val="accent1">
                <a:shade val="45000"/>
                <a:satMod val="135000"/>
              </a:schemeClr>
              <a:prstClr val="white"/>
            </a:duotone>
          </a:blip>
          <a:stretch>
            <a:fillRect/>
          </a:stretch>
        </p:blipFill>
        <p:spPr>
          <a:xfrm>
            <a:off x="73026" y="276226"/>
            <a:ext cx="5914074" cy="6457950"/>
          </a:xfrm>
        </p:spPr>
      </p:pic>
      <p:pic>
        <p:nvPicPr>
          <p:cNvPr id="15" name="Picture 14">
            <a:extLst>
              <a:ext uri="{FF2B5EF4-FFF2-40B4-BE49-F238E27FC236}">
                <a16:creationId xmlns:a16="http://schemas.microsoft.com/office/drawing/2014/main" id="{D3FB2713-38B4-46FB-91A0-4CA9DC09BD67}"/>
              </a:ext>
            </a:extLst>
          </p:cNvPr>
          <p:cNvPicPr>
            <a:picLocks noChangeAspect="1"/>
          </p:cNvPicPr>
          <p:nvPr/>
        </p:nvPicPr>
        <p:blipFill rotWithShape="1">
          <a:blip r:embed="rId5">
            <a:duotone>
              <a:schemeClr val="accent1">
                <a:shade val="45000"/>
                <a:satMod val="135000"/>
              </a:schemeClr>
              <a:prstClr val="white"/>
            </a:duotone>
          </a:blip>
          <a:srcRect t="22242"/>
          <a:stretch/>
        </p:blipFill>
        <p:spPr>
          <a:xfrm>
            <a:off x="6010276" y="1252538"/>
            <a:ext cx="6086474" cy="4205288"/>
          </a:xfrm>
          <a:prstGeom prst="rect">
            <a:avLst/>
          </a:prstGeom>
        </p:spPr>
      </p:pic>
      <p:pic>
        <p:nvPicPr>
          <p:cNvPr id="16" name="Let Your Mercy">
            <a:hlinkClick r:id="" action="ppaction://media"/>
            <a:extLst>
              <a:ext uri="{FF2B5EF4-FFF2-40B4-BE49-F238E27FC236}">
                <a16:creationId xmlns:a16="http://schemas.microsoft.com/office/drawing/2014/main" id="{B5DCEF19-BA02-4266-9AAF-A11D256BC8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80475" y="5737225"/>
            <a:ext cx="487363" cy="487363"/>
          </a:xfrm>
          <a:prstGeom prst="rect">
            <a:avLst/>
          </a:prstGeom>
        </p:spPr>
      </p:pic>
    </p:spTree>
    <p:extLst>
      <p:ext uri="{BB962C8B-B14F-4D97-AF65-F5344CB8AC3E}">
        <p14:creationId xmlns:p14="http://schemas.microsoft.com/office/powerpoint/2010/main" val="320613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05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9F6B02-3710-4CF4-AA45-9CD93B2F6C83}"/>
              </a:ext>
            </a:extLst>
          </p:cNvPr>
          <p:cNvSpPr>
            <a:spLocks noGrp="1"/>
          </p:cNvSpPr>
          <p:nvPr>
            <p:ph idx="1"/>
          </p:nvPr>
        </p:nvSpPr>
        <p:spPr>
          <a:xfrm>
            <a:off x="838200" y="809625"/>
            <a:ext cx="10515600" cy="3943350"/>
          </a:xfrm>
        </p:spPr>
        <p:txBody>
          <a:bodyPr/>
          <a:lstStyle/>
          <a:p>
            <a:pPr marL="0" lvl="0" indent="0" algn="ctr">
              <a:lnSpc>
                <a:spcPct val="115000"/>
              </a:lnSpc>
              <a:spcAft>
                <a:spcPts val="1000"/>
              </a:spcAft>
              <a:buNone/>
            </a:pPr>
            <a:r>
              <a:rPr lang="en-GB" sz="3200" b="1" dirty="0">
                <a:effectLst/>
                <a:latin typeface="Calibri" panose="020F0502020204030204" pitchFamily="34" charset="0"/>
                <a:ea typeface="Calibri" panose="020F0502020204030204" pitchFamily="34" charset="0"/>
                <a:cs typeface="Times New Roman" panose="02020603050405020304" pitchFamily="18" charset="0"/>
              </a:rPr>
              <a:t>Let Your Mercy Be on Us</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Text: Psalm 33 [2</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GB" sz="1800" dirty="0">
                <a:effectLst/>
                <a:latin typeface="Calibri" panose="020F0502020204030204" pitchFamily="34" charset="0"/>
                <a:ea typeface="Calibri" panose="020F0502020204030204" pitchFamily="34" charset="0"/>
                <a:cs typeface="Times New Roman" panose="02020603050405020304" pitchFamily="18" charset="0"/>
              </a:rPr>
              <a:t> Sunday of Lent, Year A]</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Music by Marty Haugen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Appears in Marty Haugen’s ‘Psalms for the Church Year: Volume II’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Copyright: GIA Publications, Inc., 7404 South Mason Avenue, Chicago, IL 60638  </a:t>
            </a:r>
          </a:p>
          <a:p>
            <a:pPr>
              <a:lnSpc>
                <a:spcPct val="115000"/>
              </a:lnSpc>
              <a:spcAft>
                <a:spcPts val="1000"/>
              </a:spcAft>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https://www.giamusic.com/store/resource/let-your-mercy-be-on-us-print-g3331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256035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EF93E5-4101-4AAC-B211-99ADDC495928}"/>
              </a:ext>
            </a:extLst>
          </p:cNvPr>
          <p:cNvPicPr>
            <a:picLocks noGrp="1" noChangeAspect="1"/>
          </p:cNvPicPr>
          <p:nvPr>
            <p:ph idx="1"/>
          </p:nvPr>
        </p:nvPicPr>
        <p:blipFill>
          <a:blip r:embed="rId4">
            <a:duotone>
              <a:schemeClr val="accent1">
                <a:shade val="45000"/>
                <a:satMod val="135000"/>
              </a:schemeClr>
              <a:prstClr val="white"/>
            </a:duotone>
          </a:blip>
          <a:stretch>
            <a:fillRect/>
          </a:stretch>
        </p:blipFill>
        <p:spPr>
          <a:xfrm>
            <a:off x="2731557" y="0"/>
            <a:ext cx="6850593" cy="6858000"/>
          </a:xfrm>
        </p:spPr>
      </p:pic>
      <p:pic>
        <p:nvPicPr>
          <p:cNvPr id="6" name="The Lord is my Light">
            <a:hlinkClick r:id="" action="ppaction://media"/>
            <a:extLst>
              <a:ext uri="{FF2B5EF4-FFF2-40B4-BE49-F238E27FC236}">
                <a16:creationId xmlns:a16="http://schemas.microsoft.com/office/drawing/2014/main" id="{20318838-5D6B-47F9-A6E7-E62B13E99D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2150" y="5794375"/>
            <a:ext cx="487363" cy="487363"/>
          </a:xfrm>
          <a:prstGeom prst="rect">
            <a:avLst/>
          </a:prstGeom>
        </p:spPr>
      </p:pic>
    </p:spTree>
    <p:extLst>
      <p:ext uri="{BB962C8B-B14F-4D97-AF65-F5344CB8AC3E}">
        <p14:creationId xmlns:p14="http://schemas.microsoft.com/office/powerpoint/2010/main" val="58080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heet music design templat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accent1"/>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Sheet music design slides.potx" id="{09D230C4-ED1F-4782-ABA0-B528A81E30C6}" vid="{782C1FB5-44AD-41D7-B4F1-9A54F55FAEF7}"/>
    </a:ext>
  </a:extLst>
</a:theme>
</file>

<file path=ppt/theme/theme2.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Sheet music design slides</Template>
  <TotalTime>81</TotalTime>
  <Words>674</Words>
  <Application>Microsoft Office PowerPoint</Application>
  <PresentationFormat>Widescreen</PresentationFormat>
  <Paragraphs>54</Paragraphs>
  <Slides>14</Slides>
  <Notes>1</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Wingdings</vt:lpstr>
      <vt:lpstr>Sheet music design template</vt:lpstr>
      <vt:lpstr>Title Layout</vt:lpstr>
      <vt:lpstr> Ash Wednesday – Palm Sunday of the Lord’s Passion The SEASON of LENT Year C - The Year of Luke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Tomás Kenny</dc:creator>
  <cp:lastModifiedBy>Derek Mahady</cp:lastModifiedBy>
  <cp:revision>6</cp:revision>
  <dcterms:created xsi:type="dcterms:W3CDTF">2022-02-20T17:14:38Z</dcterms:created>
  <dcterms:modified xsi:type="dcterms:W3CDTF">2022-02-22T15:05:21Z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74067200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