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20"/>
  </p:notesMasterIdLst>
  <p:handoutMasterIdLst>
    <p:handoutMasterId r:id="rId21"/>
  </p:handoutMasterIdLst>
  <p:sldIdLst>
    <p:sldId id="265" r:id="rId3"/>
    <p:sldId id="282" r:id="rId4"/>
    <p:sldId id="294" r:id="rId5"/>
    <p:sldId id="295" r:id="rId6"/>
    <p:sldId id="296" r:id="rId7"/>
    <p:sldId id="267" r:id="rId8"/>
    <p:sldId id="268" r:id="rId9"/>
    <p:sldId id="269" r:id="rId10"/>
    <p:sldId id="274" r:id="rId11"/>
    <p:sldId id="272" r:id="rId12"/>
    <p:sldId id="297" r:id="rId13"/>
    <p:sldId id="293" r:id="rId14"/>
    <p:sldId id="292" r:id="rId15"/>
    <p:sldId id="286" r:id="rId16"/>
    <p:sldId id="298" r:id="rId17"/>
    <p:sldId id="276" r:id="rId18"/>
    <p:sldId id="28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42" d="100"/>
          <a:sy n="42" d="100"/>
        </p:scale>
        <p:origin x="2328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Music and Song for Family Prayer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/>
              <a:t>15, Oct.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28E8E-C91D-44A0-93D6-1E4294D2C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08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DF147-A9B1-468D-860B-052CCDB90DB6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8310F-3F7A-4A9C-892D-242CD6C3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54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8310F-3F7A-4A9C-892D-242CD6C380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00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8310F-3F7A-4A9C-892D-242CD6C380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47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8310F-3F7A-4A9C-892D-242CD6C380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3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8310F-3F7A-4A9C-892D-242CD6C380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8310F-3F7A-4A9C-892D-242CD6C380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33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8310F-3F7A-4A9C-892D-242CD6C380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05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8310F-3F7A-4A9C-892D-242CD6C3803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04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3B0C-DDAB-42F4-8C24-B1FE6CABC65D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3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8C6A-E15D-42F1-AAF6-839123805FBB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4DB9-A473-442C-B086-D1F93506A4BE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7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9991-E95B-472C-BB57-B5B9032A924B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26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7AFD-ABC7-4364-90EF-95B15C8A323B}" type="datetime1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4589463"/>
            <a:ext cx="1012825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709738"/>
            <a:ext cx="1012825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7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E068-E05A-439C-97F8-45AC8119FCD5}" type="datetime1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5111" y="1825625"/>
            <a:ext cx="49834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4296" y="1825625"/>
            <a:ext cx="49834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825" y="365125"/>
            <a:ext cx="10134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9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03B3-DEE5-43F8-925B-912AA65DCD81}" type="datetime1">
              <a:rPr lang="en-US" smtClean="0"/>
              <a:t>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9832" y="2193925"/>
            <a:ext cx="49834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9832" y="1489075"/>
            <a:ext cx="4983480" cy="641350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4454" y="2193925"/>
            <a:ext cx="49834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4454" y="1489075"/>
            <a:ext cx="4983480" cy="641350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454" y="274638"/>
            <a:ext cx="1012299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5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0C9F-8B7D-49D2-9820-A92EA66BAD43}" type="datetime1">
              <a:rPr lang="en-US" smtClean="0"/>
              <a:t>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4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059C-4DF7-43AB-9953-A9E9C32BDFAB}" type="datetime1">
              <a:rPr lang="en-US" smtClean="0"/>
              <a:t>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8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3EC7-B7A8-467B-A043-A6BA6621D453}" type="datetime1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1619" y="987425"/>
            <a:ext cx="59436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913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13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0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6EBB-3674-4C80-A7FF-3B979F5315DA}" type="datetime1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96249" y="987425"/>
            <a:ext cx="59436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2767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767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3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248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79F0484A-F300-4B64-A3A1-4509DE43DA60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7644" y="6356350"/>
            <a:ext cx="5926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85938" y="6356350"/>
            <a:ext cx="767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842422B5-12DA-40CC-AE4D-EB9F47245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825625"/>
            <a:ext cx="10134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365125"/>
            <a:ext cx="10134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9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 cap="none" spc="0">
          <a:ln w="0">
            <a:solidFill>
              <a:schemeClr val="accent1">
                <a:lumMod val="75000"/>
              </a:schemeClr>
            </a:solidFill>
          </a:ln>
          <a:solidFill>
            <a:schemeClr val="accent6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2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24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20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4">
            <a:lumMod val="75000"/>
          </a:schemeClr>
        </a:buClr>
        <a:buSzPct val="70000"/>
        <a:buFont typeface="Wingdings 3" panose="05040102010807070707" pitchFamily="18" charset="2"/>
        <a:buChar char="u"/>
        <a:defRPr sz="1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768" userDrawn="1">
          <p15:clr>
            <a:srgbClr val="F26B43"/>
          </p15:clr>
        </p15:guide>
        <p15:guide id="2" pos="7152" userDrawn="1">
          <p15:clr>
            <a:srgbClr val="F26B43"/>
          </p15:clr>
        </p15:guide>
        <p15:guide id="3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455" y="4641129"/>
            <a:ext cx="9144000" cy="1655762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4E8542">
                  <a:lumMod val="75000"/>
                </a:srgbClr>
              </a:buClr>
            </a:pPr>
            <a:r>
              <a:rPr lang="en-US" b="1" dirty="0" smtClean="0">
                <a:solidFill>
                  <a:srgbClr val="C19859">
                    <a:lumMod val="20000"/>
                    <a:lumOff val="80000"/>
                  </a:srgbClr>
                </a:solidFill>
              </a:rPr>
              <a:t>Pastoral Ministry Course</a:t>
            </a:r>
          </a:p>
          <a:p>
            <a:pPr lvl="0">
              <a:buClr>
                <a:srgbClr val="4E8542">
                  <a:lumMod val="75000"/>
                </a:srgbClr>
              </a:buClr>
            </a:pPr>
            <a:r>
              <a:rPr lang="en-US" b="1" dirty="0" smtClean="0">
                <a:solidFill>
                  <a:srgbClr val="C19859">
                    <a:lumMod val="20000"/>
                    <a:lumOff val="80000"/>
                  </a:srgbClr>
                </a:solidFill>
              </a:rPr>
              <a:t>Diocese </a:t>
            </a:r>
            <a:r>
              <a:rPr lang="en-US" b="1" dirty="0">
                <a:solidFill>
                  <a:srgbClr val="C19859">
                    <a:lumMod val="20000"/>
                    <a:lumOff val="80000"/>
                  </a:srgbClr>
                </a:solidFill>
              </a:rPr>
              <a:t>of Kerry</a:t>
            </a:r>
          </a:p>
          <a:p>
            <a:endParaRPr lang="en-US" b="1" dirty="0" smtClean="0"/>
          </a:p>
          <a:p>
            <a:r>
              <a:rPr lang="en-US" b="1" dirty="0" smtClean="0"/>
              <a:t>Tuesday</a:t>
            </a:r>
            <a:r>
              <a:rPr lang="en-US" b="1" dirty="0" smtClean="0"/>
              <a:t>, </a:t>
            </a:r>
            <a:r>
              <a:rPr lang="en-US" b="1" dirty="0" smtClean="0"/>
              <a:t>January </a:t>
            </a:r>
            <a:r>
              <a:rPr lang="en-US" b="1" dirty="0" smtClean="0"/>
              <a:t>29</a:t>
            </a:r>
            <a:r>
              <a:rPr lang="en-US" b="1" baseline="30000" dirty="0" smtClean="0"/>
              <a:t>th</a:t>
            </a:r>
            <a:r>
              <a:rPr lang="en-US" b="1" dirty="0" smtClean="0"/>
              <a:t> 2019</a:t>
            </a:r>
            <a:endParaRPr lang="en-US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Music and Song in Liturgy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61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628650"/>
            <a:ext cx="10128250" cy="1851314"/>
          </a:xfrm>
        </p:spPr>
        <p:txBody>
          <a:bodyPr>
            <a:normAutofit/>
          </a:bodyPr>
          <a:lstStyle/>
          <a:p>
            <a:pPr algn="ctr"/>
            <a:r>
              <a:rPr lang="en-IE" sz="4800" dirty="0" smtClean="0"/>
              <a:t>Step 2: Understanding </a:t>
            </a:r>
            <a:r>
              <a:rPr lang="en-IE" sz="4800" b="1" dirty="0" smtClean="0"/>
              <a:t>who</a:t>
            </a:r>
            <a:r>
              <a:rPr lang="en-IE" sz="4800" dirty="0" smtClean="0"/>
              <a:t> does the music/singing</a:t>
            </a:r>
            <a:r>
              <a:rPr lang="en-IE" sz="4800" dirty="0"/>
              <a:t>?</a:t>
            </a:r>
            <a:r>
              <a:rPr lang="en-IE" sz="4800" dirty="0" smtClean="0"/>
              <a:t> </a:t>
            </a:r>
            <a:endParaRPr lang="en-IE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19200" y="3246438"/>
            <a:ext cx="10128250" cy="1500187"/>
          </a:xfrm>
        </p:spPr>
        <p:txBody>
          <a:bodyPr>
            <a:noAutofit/>
          </a:bodyPr>
          <a:lstStyle/>
          <a:p>
            <a:pPr algn="ctr"/>
            <a:r>
              <a:rPr lang="en-IE" sz="4800" dirty="0" smtClean="0">
                <a:latin typeface="Calibri" panose="020F0502020204030204" pitchFamily="34" charset="0"/>
              </a:rPr>
              <a:t>Singing and Music is the responsibility of </a:t>
            </a:r>
            <a:r>
              <a:rPr lang="en-IE" sz="4800" b="1" u="sng" dirty="0" smtClean="0">
                <a:latin typeface="Calibri" panose="020F0502020204030204" pitchFamily="34" charset="0"/>
              </a:rPr>
              <a:t>ALL</a:t>
            </a:r>
            <a:r>
              <a:rPr lang="en-IE" sz="4800" b="1" dirty="0" smtClean="0">
                <a:latin typeface="Calibri" panose="020F0502020204030204" pitchFamily="34" charset="0"/>
              </a:rPr>
              <a:t> </a:t>
            </a:r>
            <a:r>
              <a:rPr lang="en-IE" sz="4800" dirty="0" smtClean="0">
                <a:latin typeface="Calibri" panose="020F0502020204030204" pitchFamily="34" charset="0"/>
              </a:rPr>
              <a:t> the assembly – not just the choir/cantor/organist/musician/ presider.</a:t>
            </a:r>
            <a:endParaRPr lang="en-IE" sz="4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42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When do we sing at Mass?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7143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1825624"/>
            <a:ext cx="10134600" cy="478299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IE" sz="2400" b="1" dirty="0">
                <a:solidFill>
                  <a:prstClr val="white"/>
                </a:solidFill>
              </a:rPr>
              <a:t>Entrance </a:t>
            </a:r>
            <a:r>
              <a:rPr lang="en-IE" sz="2400" b="1" dirty="0" smtClean="0">
                <a:solidFill>
                  <a:prstClr val="white"/>
                </a:solidFill>
              </a:rPr>
              <a:t>Hymn </a:t>
            </a:r>
            <a:endParaRPr lang="en-IE" sz="2400" dirty="0">
              <a:solidFill>
                <a:prstClr val="white"/>
              </a:solidFill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IE" sz="2400" b="1" dirty="0" smtClean="0">
                <a:solidFill>
                  <a:prstClr val="white"/>
                </a:solidFill>
              </a:rPr>
              <a:t>Kyrie</a:t>
            </a:r>
            <a:r>
              <a:rPr lang="en-IE" sz="2400" dirty="0" smtClean="0">
                <a:solidFill>
                  <a:prstClr val="white"/>
                </a:solidFill>
              </a:rPr>
              <a:t> </a:t>
            </a:r>
            <a:r>
              <a:rPr lang="en-IE" sz="2400" b="1" dirty="0" smtClean="0">
                <a:solidFill>
                  <a:prstClr val="white"/>
                </a:solidFill>
              </a:rPr>
              <a:t>or Sprinkling Rite </a:t>
            </a:r>
            <a:endParaRPr lang="en-IE" sz="2400" b="1" dirty="0" smtClean="0">
              <a:solidFill>
                <a:prstClr val="white"/>
              </a:solidFill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IE" sz="2400" b="1" dirty="0" smtClean="0">
                <a:solidFill>
                  <a:prstClr val="white"/>
                </a:solidFill>
              </a:rPr>
              <a:t>Gloria </a:t>
            </a:r>
            <a:endParaRPr lang="en-IE" sz="2400" dirty="0" smtClean="0">
              <a:solidFill>
                <a:prstClr val="white"/>
              </a:solidFill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IE" sz="2400" dirty="0" smtClean="0">
              <a:solidFill>
                <a:prstClr val="white"/>
              </a:solidFill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IE" sz="2400" dirty="0">
              <a:solidFill>
                <a:prstClr val="white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IE" sz="2400" b="1" dirty="0">
                <a:solidFill>
                  <a:prstClr val="white"/>
                </a:solidFill>
              </a:rPr>
              <a:t>Responsorial </a:t>
            </a:r>
            <a:r>
              <a:rPr lang="en-IE" sz="2400" b="1" dirty="0" smtClean="0">
                <a:solidFill>
                  <a:prstClr val="white"/>
                </a:solidFill>
              </a:rPr>
              <a:t>Psalm</a:t>
            </a:r>
            <a:endParaRPr lang="en-IE" sz="2400" dirty="0">
              <a:solidFill>
                <a:prstClr val="white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IE" sz="2400" b="1" dirty="0">
                <a:solidFill>
                  <a:prstClr val="white"/>
                </a:solidFill>
              </a:rPr>
              <a:t>Gospel </a:t>
            </a:r>
            <a:r>
              <a:rPr lang="en-IE" sz="2400" b="1" dirty="0" smtClean="0">
                <a:solidFill>
                  <a:prstClr val="white"/>
                </a:solidFill>
              </a:rPr>
              <a:t>Acclamation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IE" sz="2400" dirty="0">
              <a:solidFill>
                <a:prstClr val="white"/>
              </a:solidFill>
            </a:endParaRPr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Step 3: When do we sing at Mass?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69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IE" sz="2400" b="1" dirty="0" smtClean="0">
                <a:solidFill>
                  <a:schemeClr val="bg1"/>
                </a:solidFill>
              </a:rPr>
              <a:t>Hymn for Preparation of </a:t>
            </a:r>
            <a:r>
              <a:rPr lang="en-IE" sz="2400" b="1" dirty="0" smtClean="0">
                <a:solidFill>
                  <a:schemeClr val="bg1"/>
                </a:solidFill>
              </a:rPr>
              <a:t>Gifts</a:t>
            </a:r>
            <a:endParaRPr lang="en-IE" sz="2400" b="1" dirty="0" smtClean="0">
              <a:solidFill>
                <a:schemeClr val="bg1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IE" sz="2400" b="1" dirty="0" smtClean="0">
                <a:solidFill>
                  <a:prstClr val="white"/>
                </a:solidFill>
              </a:rPr>
              <a:t>Eucharistic </a:t>
            </a:r>
            <a:r>
              <a:rPr lang="en-IE" sz="2400" b="1" dirty="0">
                <a:solidFill>
                  <a:prstClr val="white"/>
                </a:solidFill>
              </a:rPr>
              <a:t>Acclamations: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IE" sz="2400" dirty="0">
                <a:solidFill>
                  <a:prstClr val="white"/>
                </a:solidFill>
              </a:rPr>
              <a:t>	Holy </a:t>
            </a:r>
            <a:r>
              <a:rPr lang="en-IE" sz="2400" dirty="0" err="1">
                <a:solidFill>
                  <a:prstClr val="white"/>
                </a:solidFill>
              </a:rPr>
              <a:t>Holy</a:t>
            </a:r>
            <a:endParaRPr lang="en-IE" sz="2400" dirty="0">
              <a:solidFill>
                <a:prstClr val="white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IE" sz="2400" dirty="0">
                <a:solidFill>
                  <a:prstClr val="white"/>
                </a:solidFill>
              </a:rPr>
              <a:t>	Memorial Acclamation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IE" sz="2400" dirty="0">
                <a:solidFill>
                  <a:prstClr val="white"/>
                </a:solidFill>
              </a:rPr>
              <a:t>	Great </a:t>
            </a:r>
            <a:r>
              <a:rPr lang="en-IE" sz="2400" dirty="0" smtClean="0">
                <a:solidFill>
                  <a:prstClr val="white"/>
                </a:solidFill>
              </a:rPr>
              <a:t>Amen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IE" sz="2400" dirty="0" smtClean="0">
              <a:solidFill>
                <a:prstClr val="white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IE" sz="2400" b="1" dirty="0" smtClean="0">
                <a:solidFill>
                  <a:prstClr val="white"/>
                </a:solidFill>
              </a:rPr>
              <a:t>Lamb </a:t>
            </a:r>
            <a:r>
              <a:rPr lang="en-IE" sz="2400" b="1" dirty="0">
                <a:solidFill>
                  <a:prstClr val="white"/>
                </a:solidFill>
              </a:rPr>
              <a:t>of </a:t>
            </a:r>
            <a:r>
              <a:rPr lang="en-IE" sz="2400" b="1" dirty="0" smtClean="0">
                <a:solidFill>
                  <a:prstClr val="white"/>
                </a:solidFill>
              </a:rPr>
              <a:t>God </a:t>
            </a:r>
            <a:r>
              <a:rPr lang="en-IE" sz="2400" dirty="0" smtClean="0">
                <a:solidFill>
                  <a:prstClr val="white"/>
                </a:solidFill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IE" sz="2400" b="1" dirty="0" smtClean="0">
              <a:solidFill>
                <a:prstClr val="white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IE" sz="2400" b="1" dirty="0" smtClean="0">
                <a:solidFill>
                  <a:prstClr val="white"/>
                </a:solidFill>
              </a:rPr>
              <a:t>Communion </a:t>
            </a:r>
            <a:r>
              <a:rPr lang="en-IE" sz="2400" b="1" dirty="0" smtClean="0">
                <a:solidFill>
                  <a:prstClr val="white"/>
                </a:solidFill>
              </a:rPr>
              <a:t>Hymn </a:t>
            </a:r>
            <a:r>
              <a:rPr lang="en-IE" sz="2400" b="1" dirty="0" smtClean="0">
                <a:solidFill>
                  <a:prstClr val="white"/>
                </a:solidFill>
              </a:rPr>
              <a:t>(s)</a:t>
            </a:r>
            <a:endParaRPr lang="en-IE" sz="2400" dirty="0" smtClean="0">
              <a:solidFill>
                <a:prstClr val="white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IE" sz="2400" dirty="0">
              <a:solidFill>
                <a:prstClr val="white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IE" sz="2400" b="1" dirty="0">
                <a:solidFill>
                  <a:prstClr val="white"/>
                </a:solidFill>
              </a:rPr>
              <a:t>Recessional </a:t>
            </a:r>
            <a:r>
              <a:rPr lang="en-IE" sz="2400" b="1" dirty="0" smtClean="0">
                <a:solidFill>
                  <a:prstClr val="white"/>
                </a:solidFill>
              </a:rPr>
              <a:t>Hymn 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When do we sing at Mass?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3458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latin typeface="Calibri" panose="020F0502020204030204" pitchFamily="34" charset="0"/>
              </a:rPr>
              <a:t>Instrumental Music</a:t>
            </a:r>
          </a:p>
          <a:p>
            <a:r>
              <a:rPr lang="en-IE" dirty="0" smtClean="0">
                <a:latin typeface="Calibri" panose="020F0502020204030204" pitchFamily="34" charset="0"/>
              </a:rPr>
              <a:t>Music for different instruments – not just organ</a:t>
            </a:r>
          </a:p>
          <a:p>
            <a:r>
              <a:rPr lang="en-IE" dirty="0" smtClean="0">
                <a:latin typeface="Calibri" panose="020F0502020204030204" pitchFamily="34" charset="0"/>
              </a:rPr>
              <a:t>Singing soft </a:t>
            </a:r>
            <a:r>
              <a:rPr lang="en-IE" dirty="0" err="1" smtClean="0">
                <a:latin typeface="Calibri" panose="020F0502020204030204" pitchFamily="34" charset="0"/>
              </a:rPr>
              <a:t>Taizé</a:t>
            </a:r>
            <a:r>
              <a:rPr lang="en-IE" dirty="0" smtClean="0">
                <a:latin typeface="Calibri" panose="020F0502020204030204" pitchFamily="34" charset="0"/>
              </a:rPr>
              <a:t> chants before Mass begins</a:t>
            </a:r>
          </a:p>
          <a:p>
            <a:r>
              <a:rPr lang="en-IE" dirty="0" smtClean="0">
                <a:latin typeface="Calibri" panose="020F0502020204030204" pitchFamily="34" charset="0"/>
              </a:rPr>
              <a:t>Music should be geared towards all age groups</a:t>
            </a:r>
          </a:p>
          <a:p>
            <a:r>
              <a:rPr lang="en-IE" dirty="0" smtClean="0">
                <a:latin typeface="Calibri" panose="020F0502020204030204" pitchFamily="34" charset="0"/>
              </a:rPr>
              <a:t>Use different genres of music</a:t>
            </a:r>
          </a:p>
          <a:p>
            <a:r>
              <a:rPr lang="en-IE" dirty="0" smtClean="0">
                <a:latin typeface="Calibri" panose="020F0502020204030204" pitchFamily="34" charset="0"/>
              </a:rPr>
              <a:t>Don’t be afraid to experiment</a:t>
            </a:r>
          </a:p>
          <a:p>
            <a:r>
              <a:rPr lang="en-IE" dirty="0" smtClean="0">
                <a:latin typeface="Calibri" panose="020F0502020204030204" pitchFamily="34" charset="0"/>
              </a:rPr>
              <a:t>Be open to new ideas and new music</a:t>
            </a:r>
            <a:endParaRPr lang="en-IE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Step 4: Be aware of how music can be used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2038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 smtClean="0"/>
              <a:t>Secular music is music composed for the secular world</a:t>
            </a:r>
          </a:p>
          <a:p>
            <a:endParaRPr lang="en-IE" dirty="0"/>
          </a:p>
          <a:p>
            <a:r>
              <a:rPr lang="en-IE" dirty="0" smtClean="0"/>
              <a:t>Sacred music or liturgical music is music composed for the purpose of prayer and worship – it should always direct us to God and help us experience God in our lives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5713927" cy="1186645"/>
          </a:xfrm>
        </p:spPr>
        <p:txBody>
          <a:bodyPr>
            <a:normAutofit fontScale="90000"/>
          </a:bodyPr>
          <a:lstStyle/>
          <a:p>
            <a:r>
              <a:rPr lang="en-IE" sz="3600" dirty="0" smtClean="0"/>
              <a:t>Why do we sing liturgical music and not secular music?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6474851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19966" y="2287299"/>
            <a:ext cx="11182350" cy="4071937"/>
          </a:xfrm>
        </p:spPr>
        <p:txBody>
          <a:bodyPr>
            <a:normAutofit lnSpcReduction="10000"/>
          </a:bodyPr>
          <a:lstStyle/>
          <a:p>
            <a:pPr marL="342900" lvl="0" indent="-342900">
              <a:buClr>
                <a:srgbClr val="4E8542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n-IE" sz="2800" dirty="0">
                <a:solidFill>
                  <a:srgbClr val="C19859">
                    <a:lumMod val="20000"/>
                    <a:lumOff val="80000"/>
                  </a:srgbClr>
                </a:solidFill>
                <a:latin typeface="Calibri" panose="020F0502020204030204" pitchFamily="34" charset="0"/>
              </a:rPr>
              <a:t>Irish Church Music Association Summer School – First week in July every year – held in St. Patrick’s College, </a:t>
            </a:r>
            <a:r>
              <a:rPr lang="en-IE" sz="2800" dirty="0" err="1" smtClean="0">
                <a:solidFill>
                  <a:srgbClr val="C19859">
                    <a:lumMod val="20000"/>
                    <a:lumOff val="80000"/>
                  </a:srgbClr>
                </a:solidFill>
                <a:latin typeface="Calibri" panose="020F0502020204030204" pitchFamily="34" charset="0"/>
              </a:rPr>
              <a:t>Maynooth</a:t>
            </a:r>
            <a:r>
              <a:rPr lang="en-IE" sz="2800" dirty="0" smtClean="0">
                <a:solidFill>
                  <a:srgbClr val="C19859">
                    <a:lumMod val="20000"/>
                    <a:lumOff val="80000"/>
                  </a:srgbClr>
                </a:solidFill>
                <a:latin typeface="Calibri" panose="020F0502020204030204" pitchFamily="34" charset="0"/>
              </a:rPr>
              <a:t> – this year celebrating 50 years</a:t>
            </a:r>
            <a:endParaRPr lang="en-IE" sz="2800" dirty="0" smtClean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E" sz="2800" dirty="0" smtClean="0">
                <a:latin typeface="Calibri" panose="020F0502020204030204" pitchFamily="34" charset="0"/>
              </a:rPr>
              <a:t>Diocesan Workshops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800" dirty="0" smtClean="0">
                <a:latin typeface="Calibri" panose="020F0502020204030204" pitchFamily="34" charset="0"/>
              </a:rPr>
              <a:t>Youth Music Ministry Workshops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800" dirty="0" smtClean="0">
                <a:latin typeface="Calibri" panose="020F0502020204030204" pitchFamily="34" charset="0"/>
              </a:rPr>
              <a:t>Choir Workshops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2800" dirty="0" smtClean="0">
                <a:latin typeface="Calibri" panose="020F0502020204030204" pitchFamily="34" charset="0"/>
              </a:rPr>
              <a:t>Cantor Workshops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E" sz="2800" dirty="0" smtClean="0">
                <a:latin typeface="Calibri" panose="020F0502020204030204" pitchFamily="34" charset="0"/>
              </a:rPr>
              <a:t>Parish Workshops – Listowel Parish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E" sz="2800" dirty="0" smtClean="0">
                <a:latin typeface="Calibri" panose="020F0502020204030204" pitchFamily="34" charset="0"/>
              </a:rPr>
              <a:t>Primary School Resources – Grow in Love/Alive-O Programme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6263" y="895351"/>
            <a:ext cx="10128250" cy="1247775"/>
          </a:xfrm>
        </p:spPr>
        <p:txBody>
          <a:bodyPr>
            <a:noAutofit/>
          </a:bodyPr>
          <a:lstStyle/>
          <a:p>
            <a:r>
              <a:rPr lang="en-IE" sz="4000" dirty="0" smtClean="0"/>
              <a:t>Step </a:t>
            </a:r>
            <a:r>
              <a:rPr lang="en-IE" sz="4000" dirty="0" smtClean="0"/>
              <a:t>6: </a:t>
            </a:r>
            <a:r>
              <a:rPr lang="en-IE" sz="4000" dirty="0"/>
              <a:t>W</a:t>
            </a:r>
            <a:r>
              <a:rPr lang="en-IE" sz="4000" dirty="0" smtClean="0"/>
              <a:t>here can we find appropriate music/songs?</a:t>
            </a:r>
            <a:endParaRPr lang="en-IE" sz="4000" dirty="0"/>
          </a:p>
        </p:txBody>
      </p:sp>
    </p:spTree>
    <p:extLst>
      <p:ext uri="{BB962C8B-B14F-4D97-AF65-F5344CB8AC3E}">
        <p14:creationId xmlns:p14="http://schemas.microsoft.com/office/powerpoint/2010/main" val="312726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E" dirty="0" smtClean="0">
                <a:latin typeface="Calibri" panose="020F0502020204030204" pitchFamily="34" charset="0"/>
              </a:rPr>
              <a:t>Arrange a meeting between your Parish Pastoral Council, liturgy committee and music ministers.</a:t>
            </a:r>
          </a:p>
          <a:p>
            <a:pPr marL="457200" lvl="1" indent="0">
              <a:buNone/>
            </a:pPr>
            <a:r>
              <a:rPr lang="en-IE" sz="2200" dirty="0" smtClean="0">
                <a:latin typeface="Calibri" panose="020F0502020204030204" pitchFamily="34" charset="0"/>
              </a:rPr>
              <a:t>Discuss: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sz="2200" dirty="0" smtClean="0">
                <a:latin typeface="Calibri" panose="020F0502020204030204" pitchFamily="34" charset="0"/>
              </a:rPr>
              <a:t>Possibilities for Congregational Singing in your parish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IE" sz="2200" dirty="0" smtClean="0">
                <a:solidFill>
                  <a:srgbClr val="C19859">
                    <a:lumMod val="20000"/>
                    <a:lumOff val="80000"/>
                  </a:srgbClr>
                </a:solidFill>
                <a:latin typeface="Calibri" panose="020F0502020204030204" pitchFamily="34" charset="0"/>
              </a:rPr>
              <a:t>Prepare </a:t>
            </a:r>
            <a:r>
              <a:rPr lang="en-IE" sz="2200" dirty="0">
                <a:solidFill>
                  <a:srgbClr val="C19859">
                    <a:lumMod val="20000"/>
                    <a:lumOff val="80000"/>
                  </a:srgbClr>
                </a:solidFill>
                <a:latin typeface="Calibri" panose="020F0502020204030204" pitchFamily="34" charset="0"/>
              </a:rPr>
              <a:t>your own Congregational Hymn </a:t>
            </a:r>
            <a:r>
              <a:rPr lang="en-IE" sz="2200" dirty="0" smtClean="0">
                <a:solidFill>
                  <a:srgbClr val="C19859">
                    <a:lumMod val="20000"/>
                    <a:lumOff val="80000"/>
                  </a:srgbClr>
                </a:solidFill>
                <a:latin typeface="Calibri" panose="020F0502020204030204" pitchFamily="34" charset="0"/>
              </a:rPr>
              <a:t>Cards</a:t>
            </a:r>
          </a:p>
          <a:p>
            <a:pPr lvl="2">
              <a:buClr>
                <a:srgbClr val="4E8542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en-IE" sz="2200" dirty="0" smtClean="0">
                <a:solidFill>
                  <a:srgbClr val="C19859">
                    <a:lumMod val="20000"/>
                    <a:lumOff val="80000"/>
                  </a:srgbClr>
                </a:solidFill>
                <a:latin typeface="Calibri" panose="020F0502020204030204" pitchFamily="34" charset="0"/>
              </a:rPr>
              <a:t>Invest </a:t>
            </a:r>
            <a:r>
              <a:rPr lang="en-IE" sz="2200" dirty="0">
                <a:solidFill>
                  <a:srgbClr val="C19859">
                    <a:lumMod val="20000"/>
                    <a:lumOff val="80000"/>
                  </a:srgbClr>
                </a:solidFill>
                <a:latin typeface="Calibri" panose="020F0502020204030204" pitchFamily="34" charset="0"/>
              </a:rPr>
              <a:t>in a parish </a:t>
            </a:r>
            <a:r>
              <a:rPr lang="en-IE" sz="2200" dirty="0" smtClean="0">
                <a:solidFill>
                  <a:srgbClr val="C19859">
                    <a:lumMod val="20000"/>
                    <a:lumOff val="80000"/>
                  </a:srgbClr>
                </a:solidFill>
                <a:latin typeface="Calibri" panose="020F0502020204030204" pitchFamily="34" charset="0"/>
              </a:rPr>
              <a:t>hymnal</a:t>
            </a:r>
          </a:p>
          <a:p>
            <a:pPr lvl="2">
              <a:buClr>
                <a:srgbClr val="4E8542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en-IE" sz="2200" dirty="0" smtClean="0">
                <a:solidFill>
                  <a:srgbClr val="C19859">
                    <a:lumMod val="20000"/>
                    <a:lumOff val="80000"/>
                  </a:srgbClr>
                </a:solidFill>
                <a:latin typeface="Calibri" panose="020F0502020204030204" pitchFamily="34" charset="0"/>
              </a:rPr>
              <a:t>Prepare Copyright </a:t>
            </a:r>
            <a:endParaRPr lang="en-IE" sz="2200" dirty="0">
              <a:solidFill>
                <a:srgbClr val="C19859">
                  <a:lumMod val="20000"/>
                  <a:lumOff val="80000"/>
                </a:srgbClr>
              </a:solidFill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IE" sz="2200" dirty="0" smtClean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IE" sz="2200" dirty="0" smtClean="0">
                <a:latin typeface="Calibri" panose="020F0502020204030204" pitchFamily="34" charset="0"/>
              </a:rPr>
              <a:t>Arrange for a diocesan representative to facilitate a workshop in your parish.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sz="2200" dirty="0" smtClean="0">
                <a:latin typeface="Calibri" panose="020F0502020204030204" pitchFamily="34" charset="0"/>
              </a:rPr>
              <a:t>Arrange for your music ministers to attend workshops presented at diocesan level.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sz="2200" dirty="0" smtClean="0">
                <a:latin typeface="Calibri" panose="020F0502020204030204" pitchFamily="34" charset="0"/>
              </a:rPr>
              <a:t>Outline a number of steps for yourself</a:t>
            </a:r>
            <a:endParaRPr lang="en-IE" sz="2200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can you do?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14196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663" y="2779713"/>
            <a:ext cx="10134600" cy="1325563"/>
          </a:xfrm>
        </p:spPr>
        <p:txBody>
          <a:bodyPr>
            <a:noAutofit/>
          </a:bodyPr>
          <a:lstStyle/>
          <a:p>
            <a:pPr algn="ctr"/>
            <a:r>
              <a:rPr lang="en-IE" sz="5400" dirty="0" smtClean="0"/>
              <a:t>Is music relevant to you in your life</a:t>
            </a:r>
            <a:r>
              <a:rPr lang="en-IE" sz="5400" dirty="0" smtClean="0"/>
              <a:t>?  </a:t>
            </a:r>
            <a:r>
              <a:rPr lang="en-IE" sz="5400" dirty="0" smtClean="0"/>
              <a:t/>
            </a:r>
            <a:br>
              <a:rPr lang="en-IE" sz="5400" dirty="0" smtClean="0"/>
            </a:br>
            <a:r>
              <a:rPr lang="en-IE" sz="5400" dirty="0"/>
              <a:t/>
            </a:r>
            <a:br>
              <a:rPr lang="en-IE" sz="5400" dirty="0"/>
            </a:br>
            <a:r>
              <a:rPr lang="en-IE" sz="5400" dirty="0" smtClean="0"/>
              <a:t>Why?</a:t>
            </a:r>
            <a:endParaRPr lang="en-IE" sz="5400" dirty="0"/>
          </a:p>
        </p:txBody>
      </p:sp>
    </p:spTree>
    <p:extLst>
      <p:ext uri="{BB962C8B-B14F-4D97-AF65-F5344CB8AC3E}">
        <p14:creationId xmlns:p14="http://schemas.microsoft.com/office/powerpoint/2010/main" val="67653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How does music enhance your own faith?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888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What type of music would you say helps you to pray?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4633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What do you think of music at our liturgies today?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2039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a typical Irish Congregation?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89" y="1690688"/>
            <a:ext cx="8551333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9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this?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371" y="2093545"/>
            <a:ext cx="6891782" cy="451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</a:t>
            </a:r>
            <a:r>
              <a:rPr lang="en-IE" dirty="0" smtClean="0"/>
              <a:t>his?</a:t>
            </a:r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454" y="1680632"/>
            <a:ext cx="8643687" cy="493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2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0189" y="1567685"/>
            <a:ext cx="9131877" cy="714807"/>
          </a:xfrm>
        </p:spPr>
        <p:txBody>
          <a:bodyPr>
            <a:noAutofit/>
          </a:bodyPr>
          <a:lstStyle/>
          <a:p>
            <a:pPr algn="ctr"/>
            <a:r>
              <a:rPr lang="en-IE" sz="4800" dirty="0" smtClean="0"/>
              <a:t>Step 1: Understand </a:t>
            </a:r>
            <a:r>
              <a:rPr lang="en-IE" sz="4800" b="1" dirty="0" smtClean="0"/>
              <a:t>why</a:t>
            </a:r>
            <a:r>
              <a:rPr lang="en-IE" sz="4800" dirty="0" smtClean="0"/>
              <a:t> we have music at liturgy –                   The Function of Music</a:t>
            </a:r>
            <a:endParaRPr lang="en-IE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585789" y="2504091"/>
            <a:ext cx="10701338" cy="3490186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marL="457200" lvl="0" indent="-457200">
              <a:lnSpc>
                <a:spcPct val="90000"/>
              </a:lnSpc>
              <a:spcBef>
                <a:spcPct val="30000"/>
              </a:spcBef>
              <a:buClr>
                <a:srgbClr val="4E8542">
                  <a:lumMod val="75000"/>
                </a:srgbClr>
              </a:buClr>
              <a:buSzPct val="70000"/>
              <a:buFont typeface="Wingdings 3" panose="05040102010807070707" pitchFamily="18" charset="2"/>
              <a:buAutoNum type="arabicParenR"/>
            </a:pPr>
            <a:r>
              <a:rPr lang="en-IE" sz="3200" dirty="0">
                <a:solidFill>
                  <a:srgbClr val="C19859">
                    <a:lumMod val="20000"/>
                    <a:lumOff val="80000"/>
                  </a:srgbClr>
                </a:solidFill>
                <a:latin typeface="Calibri" panose="020F0502020204030204" pitchFamily="34" charset="0"/>
              </a:rPr>
              <a:t>Music/Song creates a sense of joy and celebration</a:t>
            </a:r>
          </a:p>
          <a:p>
            <a:pPr marL="457200" lvl="0" indent="-457200">
              <a:lnSpc>
                <a:spcPct val="90000"/>
              </a:lnSpc>
              <a:spcBef>
                <a:spcPct val="30000"/>
              </a:spcBef>
              <a:buClr>
                <a:srgbClr val="4E8542">
                  <a:lumMod val="75000"/>
                </a:srgbClr>
              </a:buClr>
              <a:buSzPct val="70000"/>
              <a:buFont typeface="Wingdings 3" panose="05040102010807070707" pitchFamily="18" charset="2"/>
              <a:buAutoNum type="arabicParenR"/>
            </a:pPr>
            <a:r>
              <a:rPr lang="en-IE" sz="3200" dirty="0">
                <a:solidFill>
                  <a:srgbClr val="C19859">
                    <a:lumMod val="20000"/>
                    <a:lumOff val="80000"/>
                  </a:srgbClr>
                </a:solidFill>
                <a:latin typeface="Calibri" panose="020F0502020204030204" pitchFamily="34" charset="0"/>
              </a:rPr>
              <a:t>Music/Song unifies and involves the assembly/congregation</a:t>
            </a:r>
          </a:p>
          <a:p>
            <a:pPr marL="457200" lvl="0" indent="-457200">
              <a:lnSpc>
                <a:spcPct val="90000"/>
              </a:lnSpc>
              <a:spcBef>
                <a:spcPct val="30000"/>
              </a:spcBef>
              <a:buClr>
                <a:srgbClr val="4E8542">
                  <a:lumMod val="75000"/>
                </a:srgbClr>
              </a:buClr>
              <a:buSzPct val="70000"/>
              <a:buFont typeface="Wingdings 3" panose="05040102010807070707" pitchFamily="18" charset="2"/>
              <a:buAutoNum type="arabicParenR"/>
            </a:pPr>
            <a:r>
              <a:rPr lang="en-IE" sz="3200" dirty="0">
                <a:solidFill>
                  <a:srgbClr val="C19859">
                    <a:lumMod val="20000"/>
                    <a:lumOff val="80000"/>
                  </a:srgbClr>
                </a:solidFill>
                <a:latin typeface="Calibri" panose="020F0502020204030204" pitchFamily="34" charset="0"/>
              </a:rPr>
              <a:t>Music/Song highlights the liturgical </a:t>
            </a:r>
            <a:r>
              <a:rPr lang="en-IE" sz="3200" dirty="0" smtClean="0">
                <a:solidFill>
                  <a:srgbClr val="C19859">
                    <a:lumMod val="20000"/>
                    <a:lumOff val="80000"/>
                  </a:srgbClr>
                </a:solidFill>
                <a:latin typeface="Calibri" panose="020F0502020204030204" pitchFamily="34" charset="0"/>
              </a:rPr>
              <a:t>season </a:t>
            </a:r>
          </a:p>
          <a:p>
            <a:pPr marL="457200" lvl="0" indent="-457200">
              <a:lnSpc>
                <a:spcPct val="90000"/>
              </a:lnSpc>
              <a:spcBef>
                <a:spcPct val="30000"/>
              </a:spcBef>
              <a:buClr>
                <a:srgbClr val="4E8542">
                  <a:lumMod val="75000"/>
                </a:srgbClr>
              </a:buClr>
              <a:buSzPct val="70000"/>
              <a:buFont typeface="Wingdings 3" panose="05040102010807070707" pitchFamily="18" charset="2"/>
              <a:buAutoNum type="arabicParenR"/>
            </a:pPr>
            <a:r>
              <a:rPr lang="en-IE" sz="3200" dirty="0" smtClean="0">
                <a:solidFill>
                  <a:srgbClr val="C19859">
                    <a:lumMod val="20000"/>
                    <a:lumOff val="80000"/>
                  </a:srgbClr>
                </a:solidFill>
                <a:latin typeface="Calibri" panose="020F0502020204030204" pitchFamily="34" charset="0"/>
              </a:rPr>
              <a:t>Music/Song helps as we celebrate the different sacraments</a:t>
            </a:r>
          </a:p>
          <a:p>
            <a:pPr marL="457200" lvl="0" indent="-457200">
              <a:lnSpc>
                <a:spcPct val="90000"/>
              </a:lnSpc>
              <a:spcBef>
                <a:spcPct val="30000"/>
              </a:spcBef>
              <a:buClr>
                <a:srgbClr val="4E8542">
                  <a:lumMod val="75000"/>
                </a:srgbClr>
              </a:buClr>
              <a:buSzPct val="70000"/>
              <a:buFont typeface="Wingdings 3" panose="05040102010807070707" pitchFamily="18" charset="2"/>
              <a:buAutoNum type="arabicParenR"/>
            </a:pPr>
            <a:r>
              <a:rPr lang="en-IE" sz="3200" dirty="0" smtClean="0">
                <a:solidFill>
                  <a:srgbClr val="C19859">
                    <a:lumMod val="20000"/>
                    <a:lumOff val="80000"/>
                  </a:srgbClr>
                </a:solidFill>
                <a:latin typeface="Calibri" panose="020F0502020204030204" pitchFamily="34" charset="0"/>
              </a:rPr>
              <a:t>Music/Song </a:t>
            </a:r>
            <a:r>
              <a:rPr lang="en-IE" sz="3200" dirty="0">
                <a:solidFill>
                  <a:srgbClr val="C19859">
                    <a:lumMod val="20000"/>
                    <a:lumOff val="80000"/>
                  </a:srgbClr>
                </a:solidFill>
                <a:latin typeface="Calibri" panose="020F0502020204030204" pitchFamily="34" charset="0"/>
              </a:rPr>
              <a:t>brings scripture and liturgical texts to </a:t>
            </a:r>
            <a:r>
              <a:rPr lang="en-IE" sz="3200" dirty="0" smtClean="0">
                <a:solidFill>
                  <a:srgbClr val="C19859">
                    <a:lumMod val="20000"/>
                    <a:lumOff val="80000"/>
                  </a:srgbClr>
                </a:solidFill>
                <a:latin typeface="Calibri" panose="020F0502020204030204" pitchFamily="34" charset="0"/>
              </a:rPr>
              <a:t>life</a:t>
            </a:r>
          </a:p>
          <a:p>
            <a:pPr lvl="0">
              <a:lnSpc>
                <a:spcPct val="90000"/>
              </a:lnSpc>
              <a:spcBef>
                <a:spcPct val="30000"/>
              </a:spcBef>
              <a:buClr>
                <a:srgbClr val="4E8542">
                  <a:lumMod val="75000"/>
                </a:srgbClr>
              </a:buClr>
              <a:buSzPct val="70000"/>
            </a:pPr>
            <a:endParaRPr lang="en-IE" sz="3200" b="1" dirty="0">
              <a:solidFill>
                <a:srgbClr val="C19859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3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hirligig design templat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a:style>
    </a:lnDef>
    <a:txDef>
      <a:spPr>
        <a:noFill/>
        <a:ln>
          <a:solidFill>
            <a:schemeClr val="accent4">
              <a:lumMod val="5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Whirligig design template" id="{C20C433A-93F8-478B-AC4D-DD4E52A28B92}" vid="{C901235C-D99E-4DA4-B3B6-5E8DC515C8A8}"/>
    </a:ext>
  </a:extLst>
</a:theme>
</file>

<file path=ppt/theme/theme2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F9C49E1-11F2-4EB9-9390-F2D155C1AA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Whirligig design slides</Template>
  <TotalTime>0</TotalTime>
  <Words>437</Words>
  <Application>Microsoft Office PowerPoint</Application>
  <PresentationFormat>Widescreen</PresentationFormat>
  <Paragraphs>79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Wingdings</vt:lpstr>
      <vt:lpstr>Wingdings 3</vt:lpstr>
      <vt:lpstr>Whirligig design template</vt:lpstr>
      <vt:lpstr>Music and Song in Liturgy </vt:lpstr>
      <vt:lpstr>Is music relevant to you in your life?    Why?</vt:lpstr>
      <vt:lpstr>How does music enhance your own faith?</vt:lpstr>
      <vt:lpstr>What type of music would you say helps you to pray?</vt:lpstr>
      <vt:lpstr>What do you think of music at our liturgies today?</vt:lpstr>
      <vt:lpstr>Is this a typical Irish Congregation?</vt:lpstr>
      <vt:lpstr>What about this?</vt:lpstr>
      <vt:lpstr>This?</vt:lpstr>
      <vt:lpstr>Step 1: Understand why we have music at liturgy –                   The Function of Music</vt:lpstr>
      <vt:lpstr>Step 2: Understanding who does the music/singing? </vt:lpstr>
      <vt:lpstr>When do we sing at Mass?</vt:lpstr>
      <vt:lpstr>Step 3: When do we sing at Mass?</vt:lpstr>
      <vt:lpstr>When do we sing at Mass?</vt:lpstr>
      <vt:lpstr>Step 4: Be aware of how music can be used</vt:lpstr>
      <vt:lpstr>Why do we sing liturgical music and not secular music?</vt:lpstr>
      <vt:lpstr>Step 6: Where can we find appropriate music/songs?</vt:lpstr>
      <vt:lpstr>What can you do?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2017-10-12T10:07:24Z</dcterms:created>
  <dcterms:modified xsi:type="dcterms:W3CDTF">2019-01-29T17:47:22Z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TC034606169991</vt:lpwstr>
  </property>
</Properties>
</file>