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267" r:id="rId4"/>
    <p:sldId id="277" r:id="rId5"/>
    <p:sldId id="268" r:id="rId6"/>
    <p:sldId id="269" r:id="rId7"/>
    <p:sldId id="278" r:id="rId8"/>
    <p:sldId id="256" r:id="rId9"/>
    <p:sldId id="262" r:id="rId10"/>
    <p:sldId id="257" r:id="rId11"/>
    <p:sldId id="258" r:id="rId12"/>
    <p:sldId id="263" r:id="rId13"/>
    <p:sldId id="264" r:id="rId14"/>
    <p:sldId id="259" r:id="rId15"/>
    <p:sldId id="260" r:id="rId16"/>
    <p:sldId id="261" r:id="rId17"/>
    <p:sldId id="286" r:id="rId18"/>
    <p:sldId id="287" r:id="rId19"/>
    <p:sldId id="288" r:id="rId20"/>
    <p:sldId id="289" r:id="rId21"/>
    <p:sldId id="290" r:id="rId22"/>
    <p:sldId id="291" r:id="rId23"/>
    <p:sldId id="292" r:id="rId24"/>
    <p:sldId id="293" r:id="rId25"/>
    <p:sldId id="294" r:id="rId26"/>
    <p:sldId id="280" r:id="rId27"/>
    <p:sldId id="281" r:id="rId28"/>
    <p:sldId id="282" r:id="rId29"/>
    <p:sldId id="283" r:id="rId30"/>
    <p:sldId id="285" r:id="rId31"/>
    <p:sldId id="28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A82EE-E12F-4983-8A41-C72AC452FBF8}" v="175" dt="2021-03-21T20:59:13.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2184C-4E3E-415C-A891-FD57770F9FB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89D91EF-7091-4BE6-A8CD-DF1EB478DCAA}">
      <dgm:prSet/>
      <dgm:spPr/>
      <dgm:t>
        <a:bodyPr/>
        <a:lstStyle/>
        <a:p>
          <a:r>
            <a:rPr lang="en-US" dirty="0">
              <a:solidFill>
                <a:srgbClr val="FF0000"/>
              </a:solidFill>
            </a:rPr>
            <a:t>Responsible </a:t>
          </a:r>
          <a:r>
            <a:rPr lang="en-US" dirty="0"/>
            <a:t>– for their own work, for the consequences of their actions</a:t>
          </a:r>
        </a:p>
      </dgm:t>
    </dgm:pt>
    <dgm:pt modelId="{9D44BEC4-2F90-48BD-B3EF-004898AF4085}" type="parTrans" cxnId="{B57E6497-AC14-4A40-9C9B-DE92FC3A2B7F}">
      <dgm:prSet/>
      <dgm:spPr/>
      <dgm:t>
        <a:bodyPr/>
        <a:lstStyle/>
        <a:p>
          <a:endParaRPr lang="en-US"/>
        </a:p>
      </dgm:t>
    </dgm:pt>
    <dgm:pt modelId="{1FB476B1-93B2-42D4-872D-E8137843A5FA}" type="sibTrans" cxnId="{B57E6497-AC14-4A40-9C9B-DE92FC3A2B7F}">
      <dgm:prSet/>
      <dgm:spPr/>
      <dgm:t>
        <a:bodyPr/>
        <a:lstStyle/>
        <a:p>
          <a:endParaRPr lang="en-US"/>
        </a:p>
      </dgm:t>
    </dgm:pt>
    <dgm:pt modelId="{49DA305C-3BCE-4AA5-AA81-B100EB715F8C}">
      <dgm:prSet/>
      <dgm:spPr/>
      <dgm:t>
        <a:bodyPr/>
        <a:lstStyle/>
        <a:p>
          <a:r>
            <a:rPr lang="en-US" dirty="0">
              <a:solidFill>
                <a:srgbClr val="0070C0"/>
              </a:solidFill>
            </a:rPr>
            <a:t>Connected</a:t>
          </a:r>
          <a:r>
            <a:rPr lang="en-US" dirty="0"/>
            <a:t> – links to the community e.g. visits with the Presentation Sisters, Vincent De Paul, the local church, </a:t>
          </a:r>
          <a:r>
            <a:rPr lang="en-US" dirty="0" err="1"/>
            <a:t>Trocaire</a:t>
          </a:r>
          <a:endParaRPr lang="en-US" dirty="0"/>
        </a:p>
      </dgm:t>
    </dgm:pt>
    <dgm:pt modelId="{714DF5B5-BAAE-45C8-9C99-4E0872F23808}" type="parTrans" cxnId="{650C9278-6579-4FB3-93CB-3DFDE6385187}">
      <dgm:prSet/>
      <dgm:spPr/>
      <dgm:t>
        <a:bodyPr/>
        <a:lstStyle/>
        <a:p>
          <a:endParaRPr lang="en-US"/>
        </a:p>
      </dgm:t>
    </dgm:pt>
    <dgm:pt modelId="{B24132E6-FCF9-41C9-BB71-FB57B1F37D0E}" type="sibTrans" cxnId="{650C9278-6579-4FB3-93CB-3DFDE6385187}">
      <dgm:prSet/>
      <dgm:spPr/>
      <dgm:t>
        <a:bodyPr/>
        <a:lstStyle/>
        <a:p>
          <a:endParaRPr lang="en-US"/>
        </a:p>
      </dgm:t>
    </dgm:pt>
    <dgm:pt modelId="{2943F782-5B7C-4842-BAC4-ED0EF8883073}">
      <dgm:prSet/>
      <dgm:spPr/>
      <dgm:t>
        <a:bodyPr/>
        <a:lstStyle/>
        <a:p>
          <a:r>
            <a:rPr lang="en-US" dirty="0">
              <a:solidFill>
                <a:srgbClr val="00B050"/>
              </a:solidFill>
            </a:rPr>
            <a:t>Resilient</a:t>
          </a:r>
          <a:r>
            <a:rPr lang="en-US" dirty="0"/>
            <a:t> – encourage perseverance – Nano Nagle is a role model</a:t>
          </a:r>
        </a:p>
      </dgm:t>
    </dgm:pt>
    <dgm:pt modelId="{0F234C27-1A86-44A3-B622-9C402A6E373C}" type="parTrans" cxnId="{083B406A-F09C-46C9-99B2-1E25D0570E43}">
      <dgm:prSet/>
      <dgm:spPr/>
      <dgm:t>
        <a:bodyPr/>
        <a:lstStyle/>
        <a:p>
          <a:endParaRPr lang="en-US"/>
        </a:p>
      </dgm:t>
    </dgm:pt>
    <dgm:pt modelId="{613E4480-6B2C-42FC-A1D1-496593CBA2F4}" type="sibTrans" cxnId="{083B406A-F09C-46C9-99B2-1E25D0570E43}">
      <dgm:prSet/>
      <dgm:spPr/>
      <dgm:t>
        <a:bodyPr/>
        <a:lstStyle/>
        <a:p>
          <a:endParaRPr lang="en-US"/>
        </a:p>
      </dgm:t>
    </dgm:pt>
    <dgm:pt modelId="{AFF40ABF-9D21-4E33-B364-0D035CC16789}">
      <dgm:prSet/>
      <dgm:spPr/>
      <dgm:t>
        <a:bodyPr/>
        <a:lstStyle/>
        <a:p>
          <a:r>
            <a:rPr lang="en-US" dirty="0">
              <a:solidFill>
                <a:srgbClr val="7030A0"/>
              </a:solidFill>
            </a:rPr>
            <a:t>Respected </a:t>
          </a:r>
          <a:r>
            <a:rPr lang="en-US" dirty="0"/>
            <a:t>– different cultures encountered in the syllabus, respect shown in school</a:t>
          </a:r>
        </a:p>
      </dgm:t>
    </dgm:pt>
    <dgm:pt modelId="{B3BF1EE6-D003-44A3-83B7-5C2D3EFF7594}" type="parTrans" cxnId="{84B1172D-FAAF-42A9-97C5-1D34137C3E93}">
      <dgm:prSet/>
      <dgm:spPr/>
      <dgm:t>
        <a:bodyPr/>
        <a:lstStyle/>
        <a:p>
          <a:endParaRPr lang="en-US"/>
        </a:p>
      </dgm:t>
    </dgm:pt>
    <dgm:pt modelId="{257A4E2E-BBA6-4F6D-BFB2-C78D9989AAB0}" type="sibTrans" cxnId="{84B1172D-FAAF-42A9-97C5-1D34137C3E93}">
      <dgm:prSet/>
      <dgm:spPr/>
      <dgm:t>
        <a:bodyPr/>
        <a:lstStyle/>
        <a:p>
          <a:endParaRPr lang="en-US"/>
        </a:p>
      </dgm:t>
    </dgm:pt>
    <dgm:pt modelId="{7B565FFC-1592-4DC8-A697-C095790D8C07}">
      <dgm:prSet/>
      <dgm:spPr/>
      <dgm:t>
        <a:bodyPr/>
        <a:lstStyle/>
        <a:p>
          <a:r>
            <a:rPr lang="en-US" dirty="0">
              <a:solidFill>
                <a:srgbClr val="C00000"/>
              </a:solidFill>
            </a:rPr>
            <a:t>Aware </a:t>
          </a:r>
          <a:r>
            <a:rPr lang="en-US" dirty="0"/>
            <a:t>– links to the morality element of the course. </a:t>
          </a:r>
          <a:r>
            <a:rPr lang="en-US" dirty="0" err="1"/>
            <a:t>Trocaire</a:t>
          </a:r>
          <a:r>
            <a:rPr lang="en-US" dirty="0"/>
            <a:t>, Stewardship. Homelessness and other social issues</a:t>
          </a:r>
        </a:p>
      </dgm:t>
    </dgm:pt>
    <dgm:pt modelId="{880CBE28-4BB4-4767-92B9-A1286B2E9FE9}" type="parTrans" cxnId="{96291D69-A0BC-47CB-8D08-5E8C85D879E3}">
      <dgm:prSet/>
      <dgm:spPr/>
      <dgm:t>
        <a:bodyPr/>
        <a:lstStyle/>
        <a:p>
          <a:endParaRPr lang="en-US"/>
        </a:p>
      </dgm:t>
    </dgm:pt>
    <dgm:pt modelId="{1730D10C-187E-495F-9B0B-4F024188769D}" type="sibTrans" cxnId="{96291D69-A0BC-47CB-8D08-5E8C85D879E3}">
      <dgm:prSet/>
      <dgm:spPr/>
      <dgm:t>
        <a:bodyPr/>
        <a:lstStyle/>
        <a:p>
          <a:endParaRPr lang="en-US"/>
        </a:p>
      </dgm:t>
    </dgm:pt>
    <dgm:pt modelId="{BE4EE8F3-57AC-439B-A2F9-709A7ED42415}" type="pres">
      <dgm:prSet presAssocID="{35F2184C-4E3E-415C-A891-FD57770F9FB6}" presName="vert0" presStyleCnt="0">
        <dgm:presLayoutVars>
          <dgm:dir/>
          <dgm:animOne val="branch"/>
          <dgm:animLvl val="lvl"/>
        </dgm:presLayoutVars>
      </dgm:prSet>
      <dgm:spPr/>
    </dgm:pt>
    <dgm:pt modelId="{F526FB0E-0DA1-4273-A4AD-C71986C3F46B}" type="pres">
      <dgm:prSet presAssocID="{789D91EF-7091-4BE6-A8CD-DF1EB478DCAA}" presName="thickLine" presStyleLbl="alignNode1" presStyleIdx="0" presStyleCnt="5"/>
      <dgm:spPr/>
    </dgm:pt>
    <dgm:pt modelId="{7F3EEBD3-55BF-4E56-A5EE-73E2A33AFB56}" type="pres">
      <dgm:prSet presAssocID="{789D91EF-7091-4BE6-A8CD-DF1EB478DCAA}" presName="horz1" presStyleCnt="0"/>
      <dgm:spPr/>
    </dgm:pt>
    <dgm:pt modelId="{3544F9D9-D516-4A5F-9ABD-6134216D8006}" type="pres">
      <dgm:prSet presAssocID="{789D91EF-7091-4BE6-A8CD-DF1EB478DCAA}" presName="tx1" presStyleLbl="revTx" presStyleIdx="0" presStyleCnt="5"/>
      <dgm:spPr/>
    </dgm:pt>
    <dgm:pt modelId="{F837D4D0-4FBD-4A06-90B0-2216FD6CB861}" type="pres">
      <dgm:prSet presAssocID="{789D91EF-7091-4BE6-A8CD-DF1EB478DCAA}" presName="vert1" presStyleCnt="0"/>
      <dgm:spPr/>
    </dgm:pt>
    <dgm:pt modelId="{12F774A5-0CA5-473F-82F3-5076EC89849D}" type="pres">
      <dgm:prSet presAssocID="{49DA305C-3BCE-4AA5-AA81-B100EB715F8C}" presName="thickLine" presStyleLbl="alignNode1" presStyleIdx="1" presStyleCnt="5"/>
      <dgm:spPr/>
    </dgm:pt>
    <dgm:pt modelId="{C1728CF2-472B-411D-994A-171D6D9FE281}" type="pres">
      <dgm:prSet presAssocID="{49DA305C-3BCE-4AA5-AA81-B100EB715F8C}" presName="horz1" presStyleCnt="0"/>
      <dgm:spPr/>
    </dgm:pt>
    <dgm:pt modelId="{49D7A3DA-E0A3-4519-B36C-6408FDF8DF80}" type="pres">
      <dgm:prSet presAssocID="{49DA305C-3BCE-4AA5-AA81-B100EB715F8C}" presName="tx1" presStyleLbl="revTx" presStyleIdx="1" presStyleCnt="5"/>
      <dgm:spPr/>
    </dgm:pt>
    <dgm:pt modelId="{5ACCFE0F-7006-4029-85D9-3930BF21EA1E}" type="pres">
      <dgm:prSet presAssocID="{49DA305C-3BCE-4AA5-AA81-B100EB715F8C}" presName="vert1" presStyleCnt="0"/>
      <dgm:spPr/>
    </dgm:pt>
    <dgm:pt modelId="{601B1D95-F730-4A89-9297-14B2366C7AB9}" type="pres">
      <dgm:prSet presAssocID="{2943F782-5B7C-4842-BAC4-ED0EF8883073}" presName="thickLine" presStyleLbl="alignNode1" presStyleIdx="2" presStyleCnt="5"/>
      <dgm:spPr/>
    </dgm:pt>
    <dgm:pt modelId="{1B6BEB64-4F78-4807-8DBB-0C63D31B6262}" type="pres">
      <dgm:prSet presAssocID="{2943F782-5B7C-4842-BAC4-ED0EF8883073}" presName="horz1" presStyleCnt="0"/>
      <dgm:spPr/>
    </dgm:pt>
    <dgm:pt modelId="{A1BECF27-30AE-40ED-956B-4F5BAA8D980F}" type="pres">
      <dgm:prSet presAssocID="{2943F782-5B7C-4842-BAC4-ED0EF8883073}" presName="tx1" presStyleLbl="revTx" presStyleIdx="2" presStyleCnt="5"/>
      <dgm:spPr/>
    </dgm:pt>
    <dgm:pt modelId="{18CC45C1-7224-469D-8482-5CDB81143F58}" type="pres">
      <dgm:prSet presAssocID="{2943F782-5B7C-4842-BAC4-ED0EF8883073}" presName="vert1" presStyleCnt="0"/>
      <dgm:spPr/>
    </dgm:pt>
    <dgm:pt modelId="{2AF4BC77-A433-4B85-A11B-006E477CC181}" type="pres">
      <dgm:prSet presAssocID="{AFF40ABF-9D21-4E33-B364-0D035CC16789}" presName="thickLine" presStyleLbl="alignNode1" presStyleIdx="3" presStyleCnt="5"/>
      <dgm:spPr/>
    </dgm:pt>
    <dgm:pt modelId="{9CF235D9-5F79-4003-A4C8-C197A198C1EE}" type="pres">
      <dgm:prSet presAssocID="{AFF40ABF-9D21-4E33-B364-0D035CC16789}" presName="horz1" presStyleCnt="0"/>
      <dgm:spPr/>
    </dgm:pt>
    <dgm:pt modelId="{0A880E89-BB67-41F7-A67E-1C21B94A3B3E}" type="pres">
      <dgm:prSet presAssocID="{AFF40ABF-9D21-4E33-B364-0D035CC16789}" presName="tx1" presStyleLbl="revTx" presStyleIdx="3" presStyleCnt="5"/>
      <dgm:spPr/>
    </dgm:pt>
    <dgm:pt modelId="{2991BC31-6046-42EB-A221-6A25CF859BFE}" type="pres">
      <dgm:prSet presAssocID="{AFF40ABF-9D21-4E33-B364-0D035CC16789}" presName="vert1" presStyleCnt="0"/>
      <dgm:spPr/>
    </dgm:pt>
    <dgm:pt modelId="{F924908C-FC27-487A-9C7C-5DC3E555BFD2}" type="pres">
      <dgm:prSet presAssocID="{7B565FFC-1592-4DC8-A697-C095790D8C07}" presName="thickLine" presStyleLbl="alignNode1" presStyleIdx="4" presStyleCnt="5"/>
      <dgm:spPr/>
    </dgm:pt>
    <dgm:pt modelId="{8DF14C8C-3324-4F55-808B-097A02ACAD6A}" type="pres">
      <dgm:prSet presAssocID="{7B565FFC-1592-4DC8-A697-C095790D8C07}" presName="horz1" presStyleCnt="0"/>
      <dgm:spPr/>
    </dgm:pt>
    <dgm:pt modelId="{9CE65ABD-06FF-4D78-B3A9-D6B8333B0733}" type="pres">
      <dgm:prSet presAssocID="{7B565FFC-1592-4DC8-A697-C095790D8C07}" presName="tx1" presStyleLbl="revTx" presStyleIdx="4" presStyleCnt="5"/>
      <dgm:spPr/>
    </dgm:pt>
    <dgm:pt modelId="{386F4A93-4B51-446F-8075-29B4C83C5CDB}" type="pres">
      <dgm:prSet presAssocID="{7B565FFC-1592-4DC8-A697-C095790D8C07}" presName="vert1" presStyleCnt="0"/>
      <dgm:spPr/>
    </dgm:pt>
  </dgm:ptLst>
  <dgm:cxnLst>
    <dgm:cxn modelId="{A9FB2203-9771-48A9-8C82-BED74667C812}" type="presOf" srcId="{7B565FFC-1592-4DC8-A697-C095790D8C07}" destId="{9CE65ABD-06FF-4D78-B3A9-D6B8333B0733}" srcOrd="0" destOrd="0" presId="urn:microsoft.com/office/officeart/2008/layout/LinedList"/>
    <dgm:cxn modelId="{9D9F0E0F-0DCA-4580-8573-DC4620CFD1D6}" type="presOf" srcId="{49DA305C-3BCE-4AA5-AA81-B100EB715F8C}" destId="{49D7A3DA-E0A3-4519-B36C-6408FDF8DF80}" srcOrd="0" destOrd="0" presId="urn:microsoft.com/office/officeart/2008/layout/LinedList"/>
    <dgm:cxn modelId="{84B1172D-FAAF-42A9-97C5-1D34137C3E93}" srcId="{35F2184C-4E3E-415C-A891-FD57770F9FB6}" destId="{AFF40ABF-9D21-4E33-B364-0D035CC16789}" srcOrd="3" destOrd="0" parTransId="{B3BF1EE6-D003-44A3-83B7-5C2D3EFF7594}" sibTransId="{257A4E2E-BBA6-4F6D-BFB2-C78D9989AAB0}"/>
    <dgm:cxn modelId="{4AD0723A-E4FC-4714-B981-38BB7FEAA083}" type="presOf" srcId="{AFF40ABF-9D21-4E33-B364-0D035CC16789}" destId="{0A880E89-BB67-41F7-A67E-1C21B94A3B3E}" srcOrd="0" destOrd="0" presId="urn:microsoft.com/office/officeart/2008/layout/LinedList"/>
    <dgm:cxn modelId="{96291D69-A0BC-47CB-8D08-5E8C85D879E3}" srcId="{35F2184C-4E3E-415C-A891-FD57770F9FB6}" destId="{7B565FFC-1592-4DC8-A697-C095790D8C07}" srcOrd="4" destOrd="0" parTransId="{880CBE28-4BB4-4767-92B9-A1286B2E9FE9}" sibTransId="{1730D10C-187E-495F-9B0B-4F024188769D}"/>
    <dgm:cxn modelId="{083B406A-F09C-46C9-99B2-1E25D0570E43}" srcId="{35F2184C-4E3E-415C-A891-FD57770F9FB6}" destId="{2943F782-5B7C-4842-BAC4-ED0EF8883073}" srcOrd="2" destOrd="0" parTransId="{0F234C27-1A86-44A3-B622-9C402A6E373C}" sibTransId="{613E4480-6B2C-42FC-A1D1-496593CBA2F4}"/>
    <dgm:cxn modelId="{650C9278-6579-4FB3-93CB-3DFDE6385187}" srcId="{35F2184C-4E3E-415C-A891-FD57770F9FB6}" destId="{49DA305C-3BCE-4AA5-AA81-B100EB715F8C}" srcOrd="1" destOrd="0" parTransId="{714DF5B5-BAAE-45C8-9C99-4E0872F23808}" sibTransId="{B24132E6-FCF9-41C9-BB71-FB57B1F37D0E}"/>
    <dgm:cxn modelId="{23B3B485-F94E-4EE1-8B36-B04806F313F2}" type="presOf" srcId="{35F2184C-4E3E-415C-A891-FD57770F9FB6}" destId="{BE4EE8F3-57AC-439B-A2F9-709A7ED42415}" srcOrd="0" destOrd="0" presId="urn:microsoft.com/office/officeart/2008/layout/LinedList"/>
    <dgm:cxn modelId="{50D33D97-78AB-4D91-9A89-BFB1B147BA48}" type="presOf" srcId="{2943F782-5B7C-4842-BAC4-ED0EF8883073}" destId="{A1BECF27-30AE-40ED-956B-4F5BAA8D980F}" srcOrd="0" destOrd="0" presId="urn:microsoft.com/office/officeart/2008/layout/LinedList"/>
    <dgm:cxn modelId="{B57E6497-AC14-4A40-9C9B-DE92FC3A2B7F}" srcId="{35F2184C-4E3E-415C-A891-FD57770F9FB6}" destId="{789D91EF-7091-4BE6-A8CD-DF1EB478DCAA}" srcOrd="0" destOrd="0" parTransId="{9D44BEC4-2F90-48BD-B3EF-004898AF4085}" sibTransId="{1FB476B1-93B2-42D4-872D-E8137843A5FA}"/>
    <dgm:cxn modelId="{57F98DBE-482D-4A40-9C47-97F86B7F6CA3}" type="presOf" srcId="{789D91EF-7091-4BE6-A8CD-DF1EB478DCAA}" destId="{3544F9D9-D516-4A5F-9ABD-6134216D8006}" srcOrd="0" destOrd="0" presId="urn:microsoft.com/office/officeart/2008/layout/LinedList"/>
    <dgm:cxn modelId="{C8E0A12B-4BF0-4B30-94BE-E8770EE4B87A}" type="presParOf" srcId="{BE4EE8F3-57AC-439B-A2F9-709A7ED42415}" destId="{F526FB0E-0DA1-4273-A4AD-C71986C3F46B}" srcOrd="0" destOrd="0" presId="urn:microsoft.com/office/officeart/2008/layout/LinedList"/>
    <dgm:cxn modelId="{5E480380-2BBB-4B7F-ACF5-69828090056F}" type="presParOf" srcId="{BE4EE8F3-57AC-439B-A2F9-709A7ED42415}" destId="{7F3EEBD3-55BF-4E56-A5EE-73E2A33AFB56}" srcOrd="1" destOrd="0" presId="urn:microsoft.com/office/officeart/2008/layout/LinedList"/>
    <dgm:cxn modelId="{8E63820E-389D-4AB5-8BDD-0C4287BCAEC9}" type="presParOf" srcId="{7F3EEBD3-55BF-4E56-A5EE-73E2A33AFB56}" destId="{3544F9D9-D516-4A5F-9ABD-6134216D8006}" srcOrd="0" destOrd="0" presId="urn:microsoft.com/office/officeart/2008/layout/LinedList"/>
    <dgm:cxn modelId="{AC9931E3-92B0-451E-882C-8C4080FA7121}" type="presParOf" srcId="{7F3EEBD3-55BF-4E56-A5EE-73E2A33AFB56}" destId="{F837D4D0-4FBD-4A06-90B0-2216FD6CB861}" srcOrd="1" destOrd="0" presId="urn:microsoft.com/office/officeart/2008/layout/LinedList"/>
    <dgm:cxn modelId="{9FCA83B4-5832-42E8-8AAB-0448F92A0B9B}" type="presParOf" srcId="{BE4EE8F3-57AC-439B-A2F9-709A7ED42415}" destId="{12F774A5-0CA5-473F-82F3-5076EC89849D}" srcOrd="2" destOrd="0" presId="urn:microsoft.com/office/officeart/2008/layout/LinedList"/>
    <dgm:cxn modelId="{EC4DEE40-F2E0-48B4-86A0-F95B98D62D26}" type="presParOf" srcId="{BE4EE8F3-57AC-439B-A2F9-709A7ED42415}" destId="{C1728CF2-472B-411D-994A-171D6D9FE281}" srcOrd="3" destOrd="0" presId="urn:microsoft.com/office/officeart/2008/layout/LinedList"/>
    <dgm:cxn modelId="{3C9131A9-153C-46B0-8F42-AD7CA9274A31}" type="presParOf" srcId="{C1728CF2-472B-411D-994A-171D6D9FE281}" destId="{49D7A3DA-E0A3-4519-B36C-6408FDF8DF80}" srcOrd="0" destOrd="0" presId="urn:microsoft.com/office/officeart/2008/layout/LinedList"/>
    <dgm:cxn modelId="{151BE6D4-2638-4F74-BB34-8DDA58F2B154}" type="presParOf" srcId="{C1728CF2-472B-411D-994A-171D6D9FE281}" destId="{5ACCFE0F-7006-4029-85D9-3930BF21EA1E}" srcOrd="1" destOrd="0" presId="urn:microsoft.com/office/officeart/2008/layout/LinedList"/>
    <dgm:cxn modelId="{1692B756-AFB0-4A4E-B318-50BBFC1D2D4A}" type="presParOf" srcId="{BE4EE8F3-57AC-439B-A2F9-709A7ED42415}" destId="{601B1D95-F730-4A89-9297-14B2366C7AB9}" srcOrd="4" destOrd="0" presId="urn:microsoft.com/office/officeart/2008/layout/LinedList"/>
    <dgm:cxn modelId="{8CD11FED-51C9-4F2C-BC55-80F9285B6E04}" type="presParOf" srcId="{BE4EE8F3-57AC-439B-A2F9-709A7ED42415}" destId="{1B6BEB64-4F78-4807-8DBB-0C63D31B6262}" srcOrd="5" destOrd="0" presId="urn:microsoft.com/office/officeart/2008/layout/LinedList"/>
    <dgm:cxn modelId="{82789F2D-B302-475D-A0E2-BC39A063EC0F}" type="presParOf" srcId="{1B6BEB64-4F78-4807-8DBB-0C63D31B6262}" destId="{A1BECF27-30AE-40ED-956B-4F5BAA8D980F}" srcOrd="0" destOrd="0" presId="urn:microsoft.com/office/officeart/2008/layout/LinedList"/>
    <dgm:cxn modelId="{DB9CF9F3-3B82-4193-8413-82C2F93B9D76}" type="presParOf" srcId="{1B6BEB64-4F78-4807-8DBB-0C63D31B6262}" destId="{18CC45C1-7224-469D-8482-5CDB81143F58}" srcOrd="1" destOrd="0" presId="urn:microsoft.com/office/officeart/2008/layout/LinedList"/>
    <dgm:cxn modelId="{87CC727A-269E-42EB-9039-309D9E728AC5}" type="presParOf" srcId="{BE4EE8F3-57AC-439B-A2F9-709A7ED42415}" destId="{2AF4BC77-A433-4B85-A11B-006E477CC181}" srcOrd="6" destOrd="0" presId="urn:microsoft.com/office/officeart/2008/layout/LinedList"/>
    <dgm:cxn modelId="{80C8FD30-F54B-4EFC-88AB-9940ECA8B9A5}" type="presParOf" srcId="{BE4EE8F3-57AC-439B-A2F9-709A7ED42415}" destId="{9CF235D9-5F79-4003-A4C8-C197A198C1EE}" srcOrd="7" destOrd="0" presId="urn:microsoft.com/office/officeart/2008/layout/LinedList"/>
    <dgm:cxn modelId="{1D9050A6-80C2-431A-BF1F-CF773F315603}" type="presParOf" srcId="{9CF235D9-5F79-4003-A4C8-C197A198C1EE}" destId="{0A880E89-BB67-41F7-A67E-1C21B94A3B3E}" srcOrd="0" destOrd="0" presId="urn:microsoft.com/office/officeart/2008/layout/LinedList"/>
    <dgm:cxn modelId="{8702C637-E8F0-451B-A23B-2C4C29014B3F}" type="presParOf" srcId="{9CF235D9-5F79-4003-A4C8-C197A198C1EE}" destId="{2991BC31-6046-42EB-A221-6A25CF859BFE}" srcOrd="1" destOrd="0" presId="urn:microsoft.com/office/officeart/2008/layout/LinedList"/>
    <dgm:cxn modelId="{A7E0EA8A-DFFD-4AB2-8A92-BA970EB82261}" type="presParOf" srcId="{BE4EE8F3-57AC-439B-A2F9-709A7ED42415}" destId="{F924908C-FC27-487A-9C7C-5DC3E555BFD2}" srcOrd="8" destOrd="0" presId="urn:microsoft.com/office/officeart/2008/layout/LinedList"/>
    <dgm:cxn modelId="{C137153D-7311-4C55-8EBD-5F10555A8469}" type="presParOf" srcId="{BE4EE8F3-57AC-439B-A2F9-709A7ED42415}" destId="{8DF14C8C-3324-4F55-808B-097A02ACAD6A}" srcOrd="9" destOrd="0" presId="urn:microsoft.com/office/officeart/2008/layout/LinedList"/>
    <dgm:cxn modelId="{3121F855-B5D4-4EC3-B935-4ED16E0C0ED0}" type="presParOf" srcId="{8DF14C8C-3324-4F55-808B-097A02ACAD6A}" destId="{9CE65ABD-06FF-4D78-B3A9-D6B8333B0733}" srcOrd="0" destOrd="0" presId="urn:microsoft.com/office/officeart/2008/layout/LinedList"/>
    <dgm:cxn modelId="{C23CEBC6-9AC5-4941-A674-E8F3BCE9B764}" type="presParOf" srcId="{8DF14C8C-3324-4F55-808B-097A02ACAD6A}" destId="{386F4A93-4B51-446F-8075-29B4C83C5C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0B67F-BF6D-4E64-9B00-C6CBAAAB5E2F}"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A21FA019-C582-4088-9D68-E6C29E0B3E11}">
      <dgm:prSet/>
      <dgm:spPr/>
      <dgm:t>
        <a:bodyPr/>
        <a:lstStyle/>
        <a:p>
          <a:r>
            <a:rPr lang="en-US"/>
            <a:t>Expressing</a:t>
          </a:r>
        </a:p>
      </dgm:t>
    </dgm:pt>
    <dgm:pt modelId="{E33FEEAD-25FE-4F15-9D54-2AB8EBD5F19F}" type="parTrans" cxnId="{3ECBD3DF-ACB6-49C4-9C9A-58CA6781A184}">
      <dgm:prSet/>
      <dgm:spPr/>
      <dgm:t>
        <a:bodyPr/>
        <a:lstStyle/>
        <a:p>
          <a:endParaRPr lang="en-US"/>
        </a:p>
      </dgm:t>
    </dgm:pt>
    <dgm:pt modelId="{A21452C9-7ECF-43DC-823A-C45D7B7323D8}" type="sibTrans" cxnId="{3ECBD3DF-ACB6-49C4-9C9A-58CA6781A184}">
      <dgm:prSet/>
      <dgm:spPr/>
      <dgm:t>
        <a:bodyPr/>
        <a:lstStyle/>
        <a:p>
          <a:endParaRPr lang="en-US"/>
        </a:p>
      </dgm:t>
    </dgm:pt>
    <dgm:pt modelId="{71B2A349-D9E6-4999-9D61-5B6B8140FF52}">
      <dgm:prSet/>
      <dgm:spPr/>
      <dgm:t>
        <a:bodyPr/>
        <a:lstStyle/>
        <a:p>
          <a:r>
            <a:rPr lang="en-US"/>
            <a:t>Expressing beliefs – links to the Liturgical Calendar</a:t>
          </a:r>
        </a:p>
      </dgm:t>
    </dgm:pt>
    <dgm:pt modelId="{0E1AA2B2-9FE8-40A9-BD41-C89485782924}" type="parTrans" cxnId="{5768A408-5AD2-400D-BC9E-23C9533372CB}">
      <dgm:prSet/>
      <dgm:spPr/>
      <dgm:t>
        <a:bodyPr/>
        <a:lstStyle/>
        <a:p>
          <a:endParaRPr lang="en-US"/>
        </a:p>
      </dgm:t>
    </dgm:pt>
    <dgm:pt modelId="{86579828-6C85-49E1-9F3B-459C76922A29}" type="sibTrans" cxnId="{5768A408-5AD2-400D-BC9E-23C9533372CB}">
      <dgm:prSet/>
      <dgm:spPr/>
      <dgm:t>
        <a:bodyPr/>
        <a:lstStyle/>
        <a:p>
          <a:endParaRPr lang="en-US"/>
        </a:p>
      </dgm:t>
    </dgm:pt>
    <dgm:pt modelId="{08C010E0-FA64-4977-B4BD-090E9976A0D8}">
      <dgm:prSet/>
      <dgm:spPr/>
      <dgm:t>
        <a:bodyPr/>
        <a:lstStyle/>
        <a:p>
          <a:r>
            <a:rPr lang="en-US"/>
            <a:t>Exploring</a:t>
          </a:r>
        </a:p>
      </dgm:t>
    </dgm:pt>
    <dgm:pt modelId="{D377E073-9BD2-4184-965A-E0CABECC1187}" type="parTrans" cxnId="{90FDE0A6-16EC-4DED-8402-C43CAAA7B1F5}">
      <dgm:prSet/>
      <dgm:spPr/>
      <dgm:t>
        <a:bodyPr/>
        <a:lstStyle/>
        <a:p>
          <a:endParaRPr lang="en-US"/>
        </a:p>
      </dgm:t>
    </dgm:pt>
    <dgm:pt modelId="{3D4B94C5-66FC-4901-AFEC-39814F09F367}" type="sibTrans" cxnId="{90FDE0A6-16EC-4DED-8402-C43CAAA7B1F5}">
      <dgm:prSet/>
      <dgm:spPr/>
      <dgm:t>
        <a:bodyPr/>
        <a:lstStyle/>
        <a:p>
          <a:endParaRPr lang="en-US"/>
        </a:p>
      </dgm:t>
    </dgm:pt>
    <dgm:pt modelId="{8F0AAA85-3243-4BC2-9504-72CCD8CC90A9}">
      <dgm:prSet/>
      <dgm:spPr/>
      <dgm:t>
        <a:bodyPr/>
        <a:lstStyle/>
        <a:p>
          <a:r>
            <a:rPr lang="en-US"/>
            <a:t>Exploring Questions – seeking answers to questions, looking at different perspectives</a:t>
          </a:r>
        </a:p>
      </dgm:t>
    </dgm:pt>
    <dgm:pt modelId="{FDAF0E56-9557-4F87-A10F-044EA9497979}" type="parTrans" cxnId="{04F20C82-CCA0-4594-AD26-4B24DE01DA0A}">
      <dgm:prSet/>
      <dgm:spPr/>
      <dgm:t>
        <a:bodyPr/>
        <a:lstStyle/>
        <a:p>
          <a:endParaRPr lang="en-US"/>
        </a:p>
      </dgm:t>
    </dgm:pt>
    <dgm:pt modelId="{BDA75D9D-DB98-4563-875C-F8BAB56C7FE4}" type="sibTrans" cxnId="{04F20C82-CCA0-4594-AD26-4B24DE01DA0A}">
      <dgm:prSet/>
      <dgm:spPr/>
      <dgm:t>
        <a:bodyPr/>
        <a:lstStyle/>
        <a:p>
          <a:endParaRPr lang="en-US"/>
        </a:p>
      </dgm:t>
    </dgm:pt>
    <dgm:pt modelId="{F62686F9-C412-4543-B1C2-62720FAFC326}">
      <dgm:prSet/>
      <dgm:spPr/>
      <dgm:t>
        <a:bodyPr/>
        <a:lstStyle/>
        <a:p>
          <a:r>
            <a:rPr lang="en-US"/>
            <a:t>Living</a:t>
          </a:r>
        </a:p>
      </dgm:t>
    </dgm:pt>
    <dgm:pt modelId="{1CF4CECD-B8FA-44D4-854F-46A65CE46578}" type="parTrans" cxnId="{96154D14-0D94-4C56-8C99-2D16862F36E1}">
      <dgm:prSet/>
      <dgm:spPr/>
      <dgm:t>
        <a:bodyPr/>
        <a:lstStyle/>
        <a:p>
          <a:endParaRPr lang="en-US"/>
        </a:p>
      </dgm:t>
    </dgm:pt>
    <dgm:pt modelId="{A5A27EA7-28C1-43FF-A444-974EBC051248}" type="sibTrans" cxnId="{96154D14-0D94-4C56-8C99-2D16862F36E1}">
      <dgm:prSet/>
      <dgm:spPr/>
      <dgm:t>
        <a:bodyPr/>
        <a:lstStyle/>
        <a:p>
          <a:endParaRPr lang="en-US"/>
        </a:p>
      </dgm:t>
    </dgm:pt>
    <dgm:pt modelId="{7E374A5A-2269-43E6-9571-8A2A8FBAEBD7}">
      <dgm:prSet/>
      <dgm:spPr/>
      <dgm:t>
        <a:bodyPr/>
        <a:lstStyle/>
        <a:p>
          <a:r>
            <a:rPr lang="en-US"/>
            <a:t>Living Our Values – Trocaire, Presentation Week, Well Being Week, Catholic Schools Week, everyday actions where we can show love in school. Nano Nagle motto – Not Words, But Deeds</a:t>
          </a:r>
        </a:p>
      </dgm:t>
    </dgm:pt>
    <dgm:pt modelId="{B8B8F916-551A-46D4-AF63-3BB883099028}" type="parTrans" cxnId="{D4D445EE-E239-4D35-A68C-9C8743BD6383}">
      <dgm:prSet/>
      <dgm:spPr/>
      <dgm:t>
        <a:bodyPr/>
        <a:lstStyle/>
        <a:p>
          <a:endParaRPr lang="en-US"/>
        </a:p>
      </dgm:t>
    </dgm:pt>
    <dgm:pt modelId="{0F105DFD-E704-4E79-A905-42F4302F64DE}" type="sibTrans" cxnId="{D4D445EE-E239-4D35-A68C-9C8743BD6383}">
      <dgm:prSet/>
      <dgm:spPr/>
      <dgm:t>
        <a:bodyPr/>
        <a:lstStyle/>
        <a:p>
          <a:endParaRPr lang="en-US"/>
        </a:p>
      </dgm:t>
    </dgm:pt>
    <dgm:pt modelId="{9FC0E21D-9698-412B-B481-B14086107A5B}" type="pres">
      <dgm:prSet presAssocID="{60D0B67F-BF6D-4E64-9B00-C6CBAAAB5E2F}" presName="Name0" presStyleCnt="0">
        <dgm:presLayoutVars>
          <dgm:dir/>
          <dgm:animLvl val="lvl"/>
          <dgm:resizeHandles val="exact"/>
        </dgm:presLayoutVars>
      </dgm:prSet>
      <dgm:spPr/>
    </dgm:pt>
    <dgm:pt modelId="{F7908F24-C99F-4C75-B15A-4025275ED940}" type="pres">
      <dgm:prSet presAssocID="{A21FA019-C582-4088-9D68-E6C29E0B3E11}" presName="linNode" presStyleCnt="0"/>
      <dgm:spPr/>
    </dgm:pt>
    <dgm:pt modelId="{94D11775-30F7-4B69-8110-FFEE00CDF516}" type="pres">
      <dgm:prSet presAssocID="{A21FA019-C582-4088-9D68-E6C29E0B3E11}" presName="parentText" presStyleLbl="alignNode1" presStyleIdx="0" presStyleCnt="3">
        <dgm:presLayoutVars>
          <dgm:chMax val="1"/>
          <dgm:bulletEnabled/>
        </dgm:presLayoutVars>
      </dgm:prSet>
      <dgm:spPr/>
    </dgm:pt>
    <dgm:pt modelId="{F4F5A14B-6F14-4C0C-ACB3-AE2D350FB9F2}" type="pres">
      <dgm:prSet presAssocID="{A21FA019-C582-4088-9D68-E6C29E0B3E11}" presName="descendantText" presStyleLbl="alignAccFollowNode1" presStyleIdx="0" presStyleCnt="3">
        <dgm:presLayoutVars>
          <dgm:bulletEnabled/>
        </dgm:presLayoutVars>
      </dgm:prSet>
      <dgm:spPr/>
    </dgm:pt>
    <dgm:pt modelId="{E7C3AFAB-3C40-41AE-8C6F-893F9A67695E}" type="pres">
      <dgm:prSet presAssocID="{A21452C9-7ECF-43DC-823A-C45D7B7323D8}" presName="sp" presStyleCnt="0"/>
      <dgm:spPr/>
    </dgm:pt>
    <dgm:pt modelId="{1455F79D-585C-448E-942C-D114883EA41B}" type="pres">
      <dgm:prSet presAssocID="{08C010E0-FA64-4977-B4BD-090E9976A0D8}" presName="linNode" presStyleCnt="0"/>
      <dgm:spPr/>
    </dgm:pt>
    <dgm:pt modelId="{9BD50CDB-1781-462A-A671-F61766617DBD}" type="pres">
      <dgm:prSet presAssocID="{08C010E0-FA64-4977-B4BD-090E9976A0D8}" presName="parentText" presStyleLbl="alignNode1" presStyleIdx="1" presStyleCnt="3">
        <dgm:presLayoutVars>
          <dgm:chMax val="1"/>
          <dgm:bulletEnabled/>
        </dgm:presLayoutVars>
      </dgm:prSet>
      <dgm:spPr/>
    </dgm:pt>
    <dgm:pt modelId="{7C838AAC-74F6-4DA6-8E6C-6B96EA7E2D25}" type="pres">
      <dgm:prSet presAssocID="{08C010E0-FA64-4977-B4BD-090E9976A0D8}" presName="descendantText" presStyleLbl="alignAccFollowNode1" presStyleIdx="1" presStyleCnt="3">
        <dgm:presLayoutVars>
          <dgm:bulletEnabled/>
        </dgm:presLayoutVars>
      </dgm:prSet>
      <dgm:spPr/>
    </dgm:pt>
    <dgm:pt modelId="{6C6268B7-0056-4204-B8AC-819626C0B621}" type="pres">
      <dgm:prSet presAssocID="{3D4B94C5-66FC-4901-AFEC-39814F09F367}" presName="sp" presStyleCnt="0"/>
      <dgm:spPr/>
    </dgm:pt>
    <dgm:pt modelId="{56CBCA3C-CFBA-444E-8934-CA0AD217FAAB}" type="pres">
      <dgm:prSet presAssocID="{F62686F9-C412-4543-B1C2-62720FAFC326}" presName="linNode" presStyleCnt="0"/>
      <dgm:spPr/>
    </dgm:pt>
    <dgm:pt modelId="{1B2E2688-A169-431D-83E5-7F33CB711142}" type="pres">
      <dgm:prSet presAssocID="{F62686F9-C412-4543-B1C2-62720FAFC326}" presName="parentText" presStyleLbl="alignNode1" presStyleIdx="2" presStyleCnt="3">
        <dgm:presLayoutVars>
          <dgm:chMax val="1"/>
          <dgm:bulletEnabled/>
        </dgm:presLayoutVars>
      </dgm:prSet>
      <dgm:spPr/>
    </dgm:pt>
    <dgm:pt modelId="{ABA05AFD-918E-4BBC-9AA8-B1D317F39507}" type="pres">
      <dgm:prSet presAssocID="{F62686F9-C412-4543-B1C2-62720FAFC326}" presName="descendantText" presStyleLbl="alignAccFollowNode1" presStyleIdx="2" presStyleCnt="3">
        <dgm:presLayoutVars>
          <dgm:bulletEnabled/>
        </dgm:presLayoutVars>
      </dgm:prSet>
      <dgm:spPr/>
    </dgm:pt>
  </dgm:ptLst>
  <dgm:cxnLst>
    <dgm:cxn modelId="{5768A408-5AD2-400D-BC9E-23C9533372CB}" srcId="{A21FA019-C582-4088-9D68-E6C29E0B3E11}" destId="{71B2A349-D9E6-4999-9D61-5B6B8140FF52}" srcOrd="0" destOrd="0" parTransId="{0E1AA2B2-9FE8-40A9-BD41-C89485782924}" sibTransId="{86579828-6C85-49E1-9F3B-459C76922A29}"/>
    <dgm:cxn modelId="{96154D14-0D94-4C56-8C99-2D16862F36E1}" srcId="{60D0B67F-BF6D-4E64-9B00-C6CBAAAB5E2F}" destId="{F62686F9-C412-4543-B1C2-62720FAFC326}" srcOrd="2" destOrd="0" parTransId="{1CF4CECD-B8FA-44D4-854F-46A65CE46578}" sibTransId="{A5A27EA7-28C1-43FF-A444-974EBC051248}"/>
    <dgm:cxn modelId="{DE41CE52-4128-42FA-9CC0-C56B5CA66A9D}" type="presOf" srcId="{8F0AAA85-3243-4BC2-9504-72CCD8CC90A9}" destId="{7C838AAC-74F6-4DA6-8E6C-6B96EA7E2D25}" srcOrd="0" destOrd="0" presId="urn:microsoft.com/office/officeart/2016/7/layout/VerticalSolidActionList"/>
    <dgm:cxn modelId="{BE507254-BEFD-46E7-B1D4-71385C61D650}" type="presOf" srcId="{71B2A349-D9E6-4999-9D61-5B6B8140FF52}" destId="{F4F5A14B-6F14-4C0C-ACB3-AE2D350FB9F2}" srcOrd="0" destOrd="0" presId="urn:microsoft.com/office/officeart/2016/7/layout/VerticalSolidActionList"/>
    <dgm:cxn modelId="{04F20C82-CCA0-4594-AD26-4B24DE01DA0A}" srcId="{08C010E0-FA64-4977-B4BD-090E9976A0D8}" destId="{8F0AAA85-3243-4BC2-9504-72CCD8CC90A9}" srcOrd="0" destOrd="0" parTransId="{FDAF0E56-9557-4F87-A10F-044EA9497979}" sibTransId="{BDA75D9D-DB98-4563-875C-F8BAB56C7FE4}"/>
    <dgm:cxn modelId="{CE179A9C-2168-4D98-BD11-D5BB98FAB43D}" type="presOf" srcId="{7E374A5A-2269-43E6-9571-8A2A8FBAEBD7}" destId="{ABA05AFD-918E-4BBC-9AA8-B1D317F39507}" srcOrd="0" destOrd="0" presId="urn:microsoft.com/office/officeart/2016/7/layout/VerticalSolidActionList"/>
    <dgm:cxn modelId="{02F0E6A1-787A-4B7B-9379-5F4775C9B4CD}" type="presOf" srcId="{60D0B67F-BF6D-4E64-9B00-C6CBAAAB5E2F}" destId="{9FC0E21D-9698-412B-B481-B14086107A5B}" srcOrd="0" destOrd="0" presId="urn:microsoft.com/office/officeart/2016/7/layout/VerticalSolidActionList"/>
    <dgm:cxn modelId="{90FDE0A6-16EC-4DED-8402-C43CAAA7B1F5}" srcId="{60D0B67F-BF6D-4E64-9B00-C6CBAAAB5E2F}" destId="{08C010E0-FA64-4977-B4BD-090E9976A0D8}" srcOrd="1" destOrd="0" parTransId="{D377E073-9BD2-4184-965A-E0CABECC1187}" sibTransId="{3D4B94C5-66FC-4901-AFEC-39814F09F367}"/>
    <dgm:cxn modelId="{1D972AB1-EDB8-4EDF-AB8C-8BB93F045670}" type="presOf" srcId="{F62686F9-C412-4543-B1C2-62720FAFC326}" destId="{1B2E2688-A169-431D-83E5-7F33CB711142}" srcOrd="0" destOrd="0" presId="urn:microsoft.com/office/officeart/2016/7/layout/VerticalSolidActionList"/>
    <dgm:cxn modelId="{A2D0DCB9-5B87-49C8-BB0F-365A583B3A3E}" type="presOf" srcId="{08C010E0-FA64-4977-B4BD-090E9976A0D8}" destId="{9BD50CDB-1781-462A-A671-F61766617DBD}" srcOrd="0" destOrd="0" presId="urn:microsoft.com/office/officeart/2016/7/layout/VerticalSolidActionList"/>
    <dgm:cxn modelId="{16C848D3-0A48-42D9-BBB3-CABC88D0C1DC}" type="presOf" srcId="{A21FA019-C582-4088-9D68-E6C29E0B3E11}" destId="{94D11775-30F7-4B69-8110-FFEE00CDF516}" srcOrd="0" destOrd="0" presId="urn:microsoft.com/office/officeart/2016/7/layout/VerticalSolidActionList"/>
    <dgm:cxn modelId="{3ECBD3DF-ACB6-49C4-9C9A-58CA6781A184}" srcId="{60D0B67F-BF6D-4E64-9B00-C6CBAAAB5E2F}" destId="{A21FA019-C582-4088-9D68-E6C29E0B3E11}" srcOrd="0" destOrd="0" parTransId="{E33FEEAD-25FE-4F15-9D54-2AB8EBD5F19F}" sibTransId="{A21452C9-7ECF-43DC-823A-C45D7B7323D8}"/>
    <dgm:cxn modelId="{D4D445EE-E239-4D35-A68C-9C8743BD6383}" srcId="{F62686F9-C412-4543-B1C2-62720FAFC326}" destId="{7E374A5A-2269-43E6-9571-8A2A8FBAEBD7}" srcOrd="0" destOrd="0" parTransId="{B8B8F916-551A-46D4-AF63-3BB883099028}" sibTransId="{0F105DFD-E704-4E79-A905-42F4302F64DE}"/>
    <dgm:cxn modelId="{9AB6CA38-ACEA-4D9A-9B1F-87FB7AE4645A}" type="presParOf" srcId="{9FC0E21D-9698-412B-B481-B14086107A5B}" destId="{F7908F24-C99F-4C75-B15A-4025275ED940}" srcOrd="0" destOrd="0" presId="urn:microsoft.com/office/officeart/2016/7/layout/VerticalSolidActionList"/>
    <dgm:cxn modelId="{9880933B-5F44-4D29-A830-7ADFAF97E202}" type="presParOf" srcId="{F7908F24-C99F-4C75-B15A-4025275ED940}" destId="{94D11775-30F7-4B69-8110-FFEE00CDF516}" srcOrd="0" destOrd="0" presId="urn:microsoft.com/office/officeart/2016/7/layout/VerticalSolidActionList"/>
    <dgm:cxn modelId="{845275F0-3DA3-44E4-8614-20E0C77F6187}" type="presParOf" srcId="{F7908F24-C99F-4C75-B15A-4025275ED940}" destId="{F4F5A14B-6F14-4C0C-ACB3-AE2D350FB9F2}" srcOrd="1" destOrd="0" presId="urn:microsoft.com/office/officeart/2016/7/layout/VerticalSolidActionList"/>
    <dgm:cxn modelId="{19DC9064-F7A2-42AA-8AD8-92E3D7A938D1}" type="presParOf" srcId="{9FC0E21D-9698-412B-B481-B14086107A5B}" destId="{E7C3AFAB-3C40-41AE-8C6F-893F9A67695E}" srcOrd="1" destOrd="0" presId="urn:microsoft.com/office/officeart/2016/7/layout/VerticalSolidActionList"/>
    <dgm:cxn modelId="{0ADDD7DD-FEE5-4E8F-8567-4E42D99A0C81}" type="presParOf" srcId="{9FC0E21D-9698-412B-B481-B14086107A5B}" destId="{1455F79D-585C-448E-942C-D114883EA41B}" srcOrd="2" destOrd="0" presId="urn:microsoft.com/office/officeart/2016/7/layout/VerticalSolidActionList"/>
    <dgm:cxn modelId="{B4B9F701-B519-4D24-9ABF-A2E5C4A136B4}" type="presParOf" srcId="{1455F79D-585C-448E-942C-D114883EA41B}" destId="{9BD50CDB-1781-462A-A671-F61766617DBD}" srcOrd="0" destOrd="0" presId="urn:microsoft.com/office/officeart/2016/7/layout/VerticalSolidActionList"/>
    <dgm:cxn modelId="{27504A0B-2973-4C1C-9A48-EF905D20C432}" type="presParOf" srcId="{1455F79D-585C-448E-942C-D114883EA41B}" destId="{7C838AAC-74F6-4DA6-8E6C-6B96EA7E2D25}" srcOrd="1" destOrd="0" presId="urn:microsoft.com/office/officeart/2016/7/layout/VerticalSolidActionList"/>
    <dgm:cxn modelId="{1234D0AF-C407-436E-BC2C-42E1B336B293}" type="presParOf" srcId="{9FC0E21D-9698-412B-B481-B14086107A5B}" destId="{6C6268B7-0056-4204-B8AC-819626C0B621}" srcOrd="3" destOrd="0" presId="urn:microsoft.com/office/officeart/2016/7/layout/VerticalSolidActionList"/>
    <dgm:cxn modelId="{034B2CBC-DE0B-4B23-BB19-F1D20D99604E}" type="presParOf" srcId="{9FC0E21D-9698-412B-B481-B14086107A5B}" destId="{56CBCA3C-CFBA-444E-8934-CA0AD217FAAB}" srcOrd="4" destOrd="0" presId="urn:microsoft.com/office/officeart/2016/7/layout/VerticalSolidActionList"/>
    <dgm:cxn modelId="{10D9F255-EEFE-4283-A604-F507E8CEE442}" type="presParOf" srcId="{56CBCA3C-CFBA-444E-8934-CA0AD217FAAB}" destId="{1B2E2688-A169-431D-83E5-7F33CB711142}" srcOrd="0" destOrd="0" presId="urn:microsoft.com/office/officeart/2016/7/layout/VerticalSolidActionList"/>
    <dgm:cxn modelId="{0142C679-F32A-4C7F-917A-D2307278A9EC}" type="presParOf" srcId="{56CBCA3C-CFBA-444E-8934-CA0AD217FAAB}" destId="{ABA05AFD-918E-4BBC-9AA8-B1D317F3950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D7A7F-3D81-4653-AD56-4F51A7E092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8FF103A-9502-4A07-94F7-95F836C13854}">
      <dgm:prSet/>
      <dgm:spPr/>
      <dgm:t>
        <a:bodyPr/>
        <a:lstStyle/>
        <a:p>
          <a:pPr rtl="0"/>
          <a:r>
            <a:rPr lang="en-US" dirty="0"/>
            <a:t>This can be done on a yearly basis or a Unit of Learning basis.</a:t>
          </a:r>
          <a:r>
            <a:rPr lang="en-US" dirty="0">
              <a:latin typeface="Calibri Light" panose="020F0302020204030204"/>
            </a:rPr>
            <a:t> We try to have a departmental approach here – using the same active methodologies, assessments, class structure etc</a:t>
          </a:r>
          <a:endParaRPr lang="en-US" dirty="0"/>
        </a:p>
      </dgm:t>
    </dgm:pt>
    <dgm:pt modelId="{E0034C2E-2588-45E6-8C85-EDBC429577F9}" type="parTrans" cxnId="{5BA19696-CFE0-4166-B965-5F2C4F2C126A}">
      <dgm:prSet/>
      <dgm:spPr/>
      <dgm:t>
        <a:bodyPr/>
        <a:lstStyle/>
        <a:p>
          <a:endParaRPr lang="en-US"/>
        </a:p>
      </dgm:t>
    </dgm:pt>
    <dgm:pt modelId="{2EC7564B-7359-4FD2-A98C-74DB6A2EE381}" type="sibTrans" cxnId="{5BA19696-CFE0-4166-B965-5F2C4F2C126A}">
      <dgm:prSet/>
      <dgm:spPr/>
      <dgm:t>
        <a:bodyPr/>
        <a:lstStyle/>
        <a:p>
          <a:endParaRPr lang="en-US"/>
        </a:p>
      </dgm:t>
    </dgm:pt>
    <dgm:pt modelId="{93DD3853-D0DE-4419-9408-A7C86D769787}">
      <dgm:prSet/>
      <dgm:spPr/>
      <dgm:t>
        <a:bodyPr/>
        <a:lstStyle/>
        <a:p>
          <a:r>
            <a:rPr lang="en-US" dirty="0"/>
            <a:t>Again you need to remember it's a living document and will change due to circumstance and class groups – whether it is exam or non-exam</a:t>
          </a:r>
        </a:p>
      </dgm:t>
    </dgm:pt>
    <dgm:pt modelId="{16164B60-D2FC-4C89-9C57-09CBD12A1E2D}" type="parTrans" cxnId="{88D90B9B-9AA2-4C7D-BAC8-1AE43D42F1F0}">
      <dgm:prSet/>
      <dgm:spPr/>
      <dgm:t>
        <a:bodyPr/>
        <a:lstStyle/>
        <a:p>
          <a:endParaRPr lang="en-US"/>
        </a:p>
      </dgm:t>
    </dgm:pt>
    <dgm:pt modelId="{93A5A72C-00D2-40ED-9F49-E691F0481B94}" type="sibTrans" cxnId="{88D90B9B-9AA2-4C7D-BAC8-1AE43D42F1F0}">
      <dgm:prSet/>
      <dgm:spPr/>
      <dgm:t>
        <a:bodyPr/>
        <a:lstStyle/>
        <a:p>
          <a:endParaRPr lang="en-US"/>
        </a:p>
      </dgm:t>
    </dgm:pt>
    <dgm:pt modelId="{5E10600E-8764-45E9-A6E0-69F094B6F078}">
      <dgm:prSet/>
      <dgm:spPr/>
      <dgm:t>
        <a:bodyPr/>
        <a:lstStyle/>
        <a:p>
          <a:r>
            <a:rPr lang="en-US" dirty="0"/>
            <a:t>Here you are incorporating the SOLs or Learning Outcomes, your Units of Learning and topics, assessment, learning experiences, differentiation. </a:t>
          </a:r>
        </a:p>
      </dgm:t>
    </dgm:pt>
    <dgm:pt modelId="{D57DF61A-C87E-4629-B162-19F60D1E5669}" type="parTrans" cxnId="{048DF029-055A-4CD4-B557-7BBFC5EAC609}">
      <dgm:prSet/>
      <dgm:spPr/>
      <dgm:t>
        <a:bodyPr/>
        <a:lstStyle/>
        <a:p>
          <a:endParaRPr lang="en-US"/>
        </a:p>
      </dgm:t>
    </dgm:pt>
    <dgm:pt modelId="{2564A498-C0E2-476A-A80E-91443F358E42}" type="sibTrans" cxnId="{048DF029-055A-4CD4-B557-7BBFC5EAC609}">
      <dgm:prSet/>
      <dgm:spPr/>
      <dgm:t>
        <a:bodyPr/>
        <a:lstStyle/>
        <a:p>
          <a:endParaRPr lang="en-US"/>
        </a:p>
      </dgm:t>
    </dgm:pt>
    <dgm:pt modelId="{0772EE1D-2696-4825-8F4A-A9AC66E583A2}">
      <dgm:prSet/>
      <dgm:spPr/>
      <dgm:t>
        <a:bodyPr/>
        <a:lstStyle/>
        <a:p>
          <a:r>
            <a:rPr lang="en-US" dirty="0"/>
            <a:t>The Learning Outcomes are the building blocks and the starting point – they will create your units of learning which then in turn will create your overall plan.</a:t>
          </a:r>
        </a:p>
      </dgm:t>
    </dgm:pt>
    <dgm:pt modelId="{7B5FED14-4351-44A6-8531-431CB4C436F2}" type="parTrans" cxnId="{4DC8FA3B-C23C-40E6-A596-23B432DA3850}">
      <dgm:prSet/>
      <dgm:spPr/>
      <dgm:t>
        <a:bodyPr/>
        <a:lstStyle/>
        <a:p>
          <a:endParaRPr lang="en-US"/>
        </a:p>
      </dgm:t>
    </dgm:pt>
    <dgm:pt modelId="{3D7FFFD5-F9A2-493D-B700-EB773E89A4E8}" type="sibTrans" cxnId="{4DC8FA3B-C23C-40E6-A596-23B432DA3850}">
      <dgm:prSet/>
      <dgm:spPr/>
      <dgm:t>
        <a:bodyPr/>
        <a:lstStyle/>
        <a:p>
          <a:endParaRPr lang="en-US"/>
        </a:p>
      </dgm:t>
    </dgm:pt>
    <dgm:pt modelId="{8C1CA258-348B-4AB8-B074-0898FC08A436}" type="pres">
      <dgm:prSet presAssocID="{C34D7A7F-3D81-4653-AD56-4F51A7E092F3}" presName="linear" presStyleCnt="0">
        <dgm:presLayoutVars>
          <dgm:animLvl val="lvl"/>
          <dgm:resizeHandles val="exact"/>
        </dgm:presLayoutVars>
      </dgm:prSet>
      <dgm:spPr/>
    </dgm:pt>
    <dgm:pt modelId="{49F53DA2-25D6-4C5B-B5DD-157616CC0A52}" type="pres">
      <dgm:prSet presAssocID="{A8FF103A-9502-4A07-94F7-95F836C13854}" presName="parentText" presStyleLbl="node1" presStyleIdx="0" presStyleCnt="4">
        <dgm:presLayoutVars>
          <dgm:chMax val="0"/>
          <dgm:bulletEnabled val="1"/>
        </dgm:presLayoutVars>
      </dgm:prSet>
      <dgm:spPr/>
    </dgm:pt>
    <dgm:pt modelId="{B337A88A-B4D2-4B55-936A-E247FF26CC74}" type="pres">
      <dgm:prSet presAssocID="{2EC7564B-7359-4FD2-A98C-74DB6A2EE381}" presName="spacer" presStyleCnt="0"/>
      <dgm:spPr/>
    </dgm:pt>
    <dgm:pt modelId="{15875351-2B8F-4BB1-87A9-59E9AF5ED494}" type="pres">
      <dgm:prSet presAssocID="{93DD3853-D0DE-4419-9408-A7C86D769787}" presName="parentText" presStyleLbl="node1" presStyleIdx="1" presStyleCnt="4">
        <dgm:presLayoutVars>
          <dgm:chMax val="0"/>
          <dgm:bulletEnabled val="1"/>
        </dgm:presLayoutVars>
      </dgm:prSet>
      <dgm:spPr/>
    </dgm:pt>
    <dgm:pt modelId="{6A7E8121-A499-4B13-B3B8-701818F1744C}" type="pres">
      <dgm:prSet presAssocID="{93A5A72C-00D2-40ED-9F49-E691F0481B94}" presName="spacer" presStyleCnt="0"/>
      <dgm:spPr/>
    </dgm:pt>
    <dgm:pt modelId="{D6FCF53A-5064-4FA7-926D-7CC0EF0EB437}" type="pres">
      <dgm:prSet presAssocID="{5E10600E-8764-45E9-A6E0-69F094B6F078}" presName="parentText" presStyleLbl="node1" presStyleIdx="2" presStyleCnt="4">
        <dgm:presLayoutVars>
          <dgm:chMax val="0"/>
          <dgm:bulletEnabled val="1"/>
        </dgm:presLayoutVars>
      </dgm:prSet>
      <dgm:spPr/>
    </dgm:pt>
    <dgm:pt modelId="{F2896395-A3BC-4994-8B44-75C6A0FC0F55}" type="pres">
      <dgm:prSet presAssocID="{2564A498-C0E2-476A-A80E-91443F358E42}" presName="spacer" presStyleCnt="0"/>
      <dgm:spPr/>
    </dgm:pt>
    <dgm:pt modelId="{CDCE91CE-D467-44EA-ADD9-FEA35E933957}" type="pres">
      <dgm:prSet presAssocID="{0772EE1D-2696-4825-8F4A-A9AC66E583A2}" presName="parentText" presStyleLbl="node1" presStyleIdx="3" presStyleCnt="4">
        <dgm:presLayoutVars>
          <dgm:chMax val="0"/>
          <dgm:bulletEnabled val="1"/>
        </dgm:presLayoutVars>
      </dgm:prSet>
      <dgm:spPr/>
    </dgm:pt>
  </dgm:ptLst>
  <dgm:cxnLst>
    <dgm:cxn modelId="{048DF029-055A-4CD4-B557-7BBFC5EAC609}" srcId="{C34D7A7F-3D81-4653-AD56-4F51A7E092F3}" destId="{5E10600E-8764-45E9-A6E0-69F094B6F078}" srcOrd="2" destOrd="0" parTransId="{D57DF61A-C87E-4629-B162-19F60D1E5669}" sibTransId="{2564A498-C0E2-476A-A80E-91443F358E42}"/>
    <dgm:cxn modelId="{4DC8FA3B-C23C-40E6-A596-23B432DA3850}" srcId="{C34D7A7F-3D81-4653-AD56-4F51A7E092F3}" destId="{0772EE1D-2696-4825-8F4A-A9AC66E583A2}" srcOrd="3" destOrd="0" parTransId="{7B5FED14-4351-44A6-8531-431CB4C436F2}" sibTransId="{3D7FFFD5-F9A2-493D-B700-EB773E89A4E8}"/>
    <dgm:cxn modelId="{FE76B679-F70E-4EAD-9DDE-43CD34A54420}" type="presOf" srcId="{5E10600E-8764-45E9-A6E0-69F094B6F078}" destId="{D6FCF53A-5064-4FA7-926D-7CC0EF0EB437}" srcOrd="0" destOrd="0" presId="urn:microsoft.com/office/officeart/2005/8/layout/vList2"/>
    <dgm:cxn modelId="{5BA19696-CFE0-4166-B965-5F2C4F2C126A}" srcId="{C34D7A7F-3D81-4653-AD56-4F51A7E092F3}" destId="{A8FF103A-9502-4A07-94F7-95F836C13854}" srcOrd="0" destOrd="0" parTransId="{E0034C2E-2588-45E6-8C85-EDBC429577F9}" sibTransId="{2EC7564B-7359-4FD2-A98C-74DB6A2EE381}"/>
    <dgm:cxn modelId="{88D90B9B-9AA2-4C7D-BAC8-1AE43D42F1F0}" srcId="{C34D7A7F-3D81-4653-AD56-4F51A7E092F3}" destId="{93DD3853-D0DE-4419-9408-A7C86D769787}" srcOrd="1" destOrd="0" parTransId="{16164B60-D2FC-4C89-9C57-09CBD12A1E2D}" sibTransId="{93A5A72C-00D2-40ED-9F49-E691F0481B94}"/>
    <dgm:cxn modelId="{A5C16DBB-0EAF-4A1F-AA9B-8FD4D49D2410}" type="presOf" srcId="{93DD3853-D0DE-4419-9408-A7C86D769787}" destId="{15875351-2B8F-4BB1-87A9-59E9AF5ED494}" srcOrd="0" destOrd="0" presId="urn:microsoft.com/office/officeart/2005/8/layout/vList2"/>
    <dgm:cxn modelId="{3DCE84C1-9690-4BDB-BB03-9C8D0E7BC73D}" type="presOf" srcId="{0772EE1D-2696-4825-8F4A-A9AC66E583A2}" destId="{CDCE91CE-D467-44EA-ADD9-FEA35E933957}" srcOrd="0" destOrd="0" presId="urn:microsoft.com/office/officeart/2005/8/layout/vList2"/>
    <dgm:cxn modelId="{3C15AEEF-E025-4E87-BE2F-ED2311A01946}" type="presOf" srcId="{A8FF103A-9502-4A07-94F7-95F836C13854}" destId="{49F53DA2-25D6-4C5B-B5DD-157616CC0A52}" srcOrd="0" destOrd="0" presId="urn:microsoft.com/office/officeart/2005/8/layout/vList2"/>
    <dgm:cxn modelId="{9A4B64FE-9C13-4C93-BB8A-6938919D767C}" type="presOf" srcId="{C34D7A7F-3D81-4653-AD56-4F51A7E092F3}" destId="{8C1CA258-348B-4AB8-B074-0898FC08A436}" srcOrd="0" destOrd="0" presId="urn:microsoft.com/office/officeart/2005/8/layout/vList2"/>
    <dgm:cxn modelId="{BAD27012-CFF1-4A64-AD43-3383D58B5FFB}" type="presParOf" srcId="{8C1CA258-348B-4AB8-B074-0898FC08A436}" destId="{49F53DA2-25D6-4C5B-B5DD-157616CC0A52}" srcOrd="0" destOrd="0" presId="urn:microsoft.com/office/officeart/2005/8/layout/vList2"/>
    <dgm:cxn modelId="{5BD1AD52-C421-469B-A729-5933FC46CD00}" type="presParOf" srcId="{8C1CA258-348B-4AB8-B074-0898FC08A436}" destId="{B337A88A-B4D2-4B55-936A-E247FF26CC74}" srcOrd="1" destOrd="0" presId="urn:microsoft.com/office/officeart/2005/8/layout/vList2"/>
    <dgm:cxn modelId="{CA01DD1D-DB1E-4D0C-919E-3DDEF15F38D1}" type="presParOf" srcId="{8C1CA258-348B-4AB8-B074-0898FC08A436}" destId="{15875351-2B8F-4BB1-87A9-59E9AF5ED494}" srcOrd="2" destOrd="0" presId="urn:microsoft.com/office/officeart/2005/8/layout/vList2"/>
    <dgm:cxn modelId="{FFF49A9B-6156-4E63-A4E1-B18B28D5DDFA}" type="presParOf" srcId="{8C1CA258-348B-4AB8-B074-0898FC08A436}" destId="{6A7E8121-A499-4B13-B3B8-701818F1744C}" srcOrd="3" destOrd="0" presId="urn:microsoft.com/office/officeart/2005/8/layout/vList2"/>
    <dgm:cxn modelId="{8D90D5E6-F806-4A0B-818E-154A16FBAA7D}" type="presParOf" srcId="{8C1CA258-348B-4AB8-B074-0898FC08A436}" destId="{D6FCF53A-5064-4FA7-926D-7CC0EF0EB437}" srcOrd="4" destOrd="0" presId="urn:microsoft.com/office/officeart/2005/8/layout/vList2"/>
    <dgm:cxn modelId="{3DEA90D7-1A1E-4E4C-86D8-BC2281B69EAB}" type="presParOf" srcId="{8C1CA258-348B-4AB8-B074-0898FC08A436}" destId="{F2896395-A3BC-4994-8B44-75C6A0FC0F55}" srcOrd="5" destOrd="0" presId="urn:microsoft.com/office/officeart/2005/8/layout/vList2"/>
    <dgm:cxn modelId="{6F735666-31C9-47F2-B606-BBC06941762A}" type="presParOf" srcId="{8C1CA258-348B-4AB8-B074-0898FC08A436}" destId="{CDCE91CE-D467-44EA-ADD9-FEA35E9339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25FDB9-E6C9-4E71-BF0C-A6079B60CDA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8FBCCF0-2FD1-40F9-9A0E-9133A6F9B163}">
      <dgm:prSet/>
      <dgm:spPr/>
      <dgm:t>
        <a:bodyPr/>
        <a:lstStyle/>
        <a:p>
          <a:r>
            <a:rPr lang="en-GB" b="0" i="0" dirty="0"/>
            <a:t>This is a </a:t>
          </a:r>
          <a:r>
            <a:rPr lang="en-GB" b="1" i="0" dirty="0"/>
            <a:t>pilot programme </a:t>
          </a:r>
          <a:r>
            <a:rPr lang="en-GB" b="0" i="0" dirty="0"/>
            <a:t>that Presentation Secondary School Castleisland were invited to take part in. </a:t>
          </a:r>
          <a:r>
            <a:rPr lang="en-GB" b="0" i="0"/>
            <a:t>It aims </a:t>
          </a:r>
          <a:r>
            <a:rPr lang="en-GB" b="0" i="0" dirty="0"/>
            <a:t>to build on the work completed by students in Junior Cert and </a:t>
          </a:r>
          <a:r>
            <a:rPr lang="en-GB" b="1" i="0" dirty="0"/>
            <a:t>honour the tradition of Jesus</a:t>
          </a:r>
          <a:r>
            <a:rPr lang="en-GB" b="0" i="0" dirty="0"/>
            <a:t>. It has been </a:t>
          </a:r>
          <a:r>
            <a:rPr lang="en-GB" b="1" i="0" dirty="0"/>
            <a:t>interesting and engaging </a:t>
          </a:r>
          <a:r>
            <a:rPr lang="en-GB" b="0" i="0" dirty="0"/>
            <a:t>for the students guiding them in looking at how Jesus is explicitly and implicitly found in contemporary culture.</a:t>
          </a:r>
          <a:r>
            <a:rPr lang="en-US" b="0" i="0" dirty="0"/>
            <a:t>​</a:t>
          </a:r>
          <a:endParaRPr lang="en-US" dirty="0"/>
        </a:p>
      </dgm:t>
    </dgm:pt>
    <dgm:pt modelId="{1BC3B4E2-442B-43AD-8A23-A78415532A45}" type="parTrans" cxnId="{B90E2D61-41D6-4CCA-AFFA-99A0B498C9CF}">
      <dgm:prSet/>
      <dgm:spPr/>
      <dgm:t>
        <a:bodyPr/>
        <a:lstStyle/>
        <a:p>
          <a:endParaRPr lang="en-US"/>
        </a:p>
      </dgm:t>
    </dgm:pt>
    <dgm:pt modelId="{868AA17A-C981-4083-9B02-A5D161E99191}" type="sibTrans" cxnId="{B90E2D61-41D6-4CCA-AFFA-99A0B498C9CF}">
      <dgm:prSet/>
      <dgm:spPr/>
      <dgm:t>
        <a:bodyPr/>
        <a:lstStyle/>
        <a:p>
          <a:endParaRPr lang="en-US"/>
        </a:p>
      </dgm:t>
    </dgm:pt>
    <dgm:pt modelId="{9D11E81A-2017-442E-9A6E-FDA6DE3797F4}">
      <dgm:prSet/>
      <dgm:spPr/>
      <dgm:t>
        <a:bodyPr/>
        <a:lstStyle/>
        <a:p>
          <a:r>
            <a:rPr lang="en-GB" b="0" i="0" dirty="0"/>
            <a:t>Each teacher was provided with </a:t>
          </a:r>
          <a:r>
            <a:rPr lang="en-GB" b="1" i="0" dirty="0"/>
            <a:t>detailed lesson plans </a:t>
          </a:r>
          <a:r>
            <a:rPr lang="en-GB" b="0" i="0" dirty="0"/>
            <a:t>which are suitable for all </a:t>
          </a:r>
          <a:r>
            <a:rPr lang="en-GB" b="1" i="0" dirty="0"/>
            <a:t>planning needs </a:t>
          </a:r>
          <a:r>
            <a:rPr lang="en-GB" b="0" i="0" dirty="0"/>
            <a:t>and a </a:t>
          </a:r>
          <a:r>
            <a:rPr lang="en-GB" b="1" i="0" dirty="0"/>
            <a:t>teacher manual</a:t>
          </a:r>
          <a:r>
            <a:rPr lang="en-GB" b="0" i="0" dirty="0"/>
            <a:t>. Students are provided with PowerPoint presentations instead of a textbook and a </a:t>
          </a:r>
          <a:r>
            <a:rPr lang="en-GB" b="1" i="0" dirty="0"/>
            <a:t>student journal</a:t>
          </a:r>
          <a:r>
            <a:rPr lang="en-GB" b="0" i="0" dirty="0"/>
            <a:t>.</a:t>
          </a:r>
          <a:r>
            <a:rPr lang="en-US" b="0" i="0" dirty="0"/>
            <a:t>​</a:t>
          </a:r>
          <a:endParaRPr lang="en-US" dirty="0"/>
        </a:p>
      </dgm:t>
    </dgm:pt>
    <dgm:pt modelId="{EC31F9B4-255E-41F4-BD60-57F4F8A72D36}" type="parTrans" cxnId="{C187BC04-8584-472F-A9B5-46537DBE2005}">
      <dgm:prSet/>
      <dgm:spPr/>
      <dgm:t>
        <a:bodyPr/>
        <a:lstStyle/>
        <a:p>
          <a:endParaRPr lang="en-US"/>
        </a:p>
      </dgm:t>
    </dgm:pt>
    <dgm:pt modelId="{B2450262-2BE5-41B0-991A-AF19ABAD12DD}" type="sibTrans" cxnId="{C187BC04-8584-472F-A9B5-46537DBE2005}">
      <dgm:prSet/>
      <dgm:spPr/>
      <dgm:t>
        <a:bodyPr/>
        <a:lstStyle/>
        <a:p>
          <a:endParaRPr lang="en-US"/>
        </a:p>
      </dgm:t>
    </dgm:pt>
    <dgm:pt modelId="{6E9D7836-BFC0-411C-AC9D-41907DA28837}">
      <dgm:prSet/>
      <dgm:spPr/>
      <dgm:t>
        <a:bodyPr/>
        <a:lstStyle/>
        <a:p>
          <a:r>
            <a:rPr lang="en-GB" b="0" i="0"/>
            <a:t>Each lesson also contains time for </a:t>
          </a:r>
          <a:r>
            <a:rPr lang="en-GB" b="1" i="0"/>
            <a:t>reflection and a closing prayer or guided meditation.</a:t>
          </a:r>
          <a:r>
            <a:rPr lang="en-US" b="1" i="0"/>
            <a:t>​</a:t>
          </a:r>
          <a:endParaRPr lang="en-US" b="1"/>
        </a:p>
      </dgm:t>
    </dgm:pt>
    <dgm:pt modelId="{5FADF1F8-2285-4C01-9D3A-3B06A4006040}" type="parTrans" cxnId="{333B8718-3AC2-4244-8CDF-96E599EA2F13}">
      <dgm:prSet/>
      <dgm:spPr/>
      <dgm:t>
        <a:bodyPr/>
        <a:lstStyle/>
        <a:p>
          <a:endParaRPr lang="en-US"/>
        </a:p>
      </dgm:t>
    </dgm:pt>
    <dgm:pt modelId="{455DD406-D36D-427E-93DC-E312637C3170}" type="sibTrans" cxnId="{333B8718-3AC2-4244-8CDF-96E599EA2F13}">
      <dgm:prSet/>
      <dgm:spPr/>
      <dgm:t>
        <a:bodyPr/>
        <a:lstStyle/>
        <a:p>
          <a:endParaRPr lang="en-US"/>
        </a:p>
      </dgm:t>
    </dgm:pt>
    <dgm:pt modelId="{752A19A1-2B76-4DD1-8E60-1F645361D5EA}">
      <dgm:prSet/>
      <dgm:spPr/>
      <dgm:t>
        <a:bodyPr/>
        <a:lstStyle/>
        <a:p>
          <a:r>
            <a:rPr lang="en-GB" b="0" i="0"/>
            <a:t>It is very suitable for a school which has a </a:t>
          </a:r>
          <a:r>
            <a:rPr lang="en-GB" b="1" i="0"/>
            <a:t>strong Catholic ethos </a:t>
          </a:r>
          <a:r>
            <a:rPr lang="en-GB" b="0" i="0"/>
            <a:t>and whose students have sat the Junior Cert Religion Exam.</a:t>
          </a:r>
          <a:r>
            <a:rPr lang="en-US" b="0" i="0"/>
            <a:t>​</a:t>
          </a:r>
          <a:endParaRPr lang="en-US"/>
        </a:p>
      </dgm:t>
    </dgm:pt>
    <dgm:pt modelId="{B24C5F0F-6D5D-4413-9765-91D04CD2A55D}" type="parTrans" cxnId="{D79BABC0-3602-4330-9014-5BCA807ACEE5}">
      <dgm:prSet/>
      <dgm:spPr/>
      <dgm:t>
        <a:bodyPr/>
        <a:lstStyle/>
        <a:p>
          <a:endParaRPr lang="en-US"/>
        </a:p>
      </dgm:t>
    </dgm:pt>
    <dgm:pt modelId="{8B8D6302-3A9B-4568-AA07-81E89B041B9A}" type="sibTrans" cxnId="{D79BABC0-3602-4330-9014-5BCA807ACEE5}">
      <dgm:prSet/>
      <dgm:spPr/>
      <dgm:t>
        <a:bodyPr/>
        <a:lstStyle/>
        <a:p>
          <a:endParaRPr lang="en-US"/>
        </a:p>
      </dgm:t>
    </dgm:pt>
    <dgm:pt modelId="{302A38FE-9873-46B8-A081-318B2A8EC417}">
      <dgm:prSet/>
      <dgm:spPr/>
      <dgm:t>
        <a:bodyPr/>
        <a:lstStyle/>
        <a:p>
          <a:r>
            <a:rPr lang="en-GB" b="0" i="0"/>
            <a:t>It gives time for students to focus on their</a:t>
          </a:r>
          <a:r>
            <a:rPr lang="en-GB" b="1" i="0"/>
            <a:t> own personal faith development journey </a:t>
          </a:r>
          <a:r>
            <a:rPr lang="en-GB" b="0" i="0"/>
            <a:t>before continuing into Senior Cycle.</a:t>
          </a:r>
          <a:endParaRPr lang="en-US"/>
        </a:p>
      </dgm:t>
    </dgm:pt>
    <dgm:pt modelId="{11A5AA1A-8E58-46DF-A04C-A647E4EC31B8}" type="parTrans" cxnId="{2CCC6F8A-697E-4531-8FB2-905D065D0C87}">
      <dgm:prSet/>
      <dgm:spPr/>
      <dgm:t>
        <a:bodyPr/>
        <a:lstStyle/>
        <a:p>
          <a:endParaRPr lang="en-US"/>
        </a:p>
      </dgm:t>
    </dgm:pt>
    <dgm:pt modelId="{9BA797AE-FCCA-4F28-B9A3-FE8DF0F0705A}" type="sibTrans" cxnId="{2CCC6F8A-697E-4531-8FB2-905D065D0C87}">
      <dgm:prSet/>
      <dgm:spPr/>
      <dgm:t>
        <a:bodyPr/>
        <a:lstStyle/>
        <a:p>
          <a:endParaRPr lang="en-US"/>
        </a:p>
      </dgm:t>
    </dgm:pt>
    <dgm:pt modelId="{9C385639-831E-41D6-B444-6DBCA0683C68}" type="pres">
      <dgm:prSet presAssocID="{DC25FDB9-E6C9-4E71-BF0C-A6079B60CDA2}" presName="vert0" presStyleCnt="0">
        <dgm:presLayoutVars>
          <dgm:dir/>
          <dgm:animOne val="branch"/>
          <dgm:animLvl val="lvl"/>
        </dgm:presLayoutVars>
      </dgm:prSet>
      <dgm:spPr/>
    </dgm:pt>
    <dgm:pt modelId="{C39FB405-5478-477A-828C-98A602630353}" type="pres">
      <dgm:prSet presAssocID="{98FBCCF0-2FD1-40F9-9A0E-9133A6F9B163}" presName="thickLine" presStyleLbl="alignNode1" presStyleIdx="0" presStyleCnt="5"/>
      <dgm:spPr/>
    </dgm:pt>
    <dgm:pt modelId="{4BA41946-B600-4F0A-B3F6-0C5909C51B27}" type="pres">
      <dgm:prSet presAssocID="{98FBCCF0-2FD1-40F9-9A0E-9133A6F9B163}" presName="horz1" presStyleCnt="0"/>
      <dgm:spPr/>
    </dgm:pt>
    <dgm:pt modelId="{7F47FD82-E163-435C-8B5D-419809E22354}" type="pres">
      <dgm:prSet presAssocID="{98FBCCF0-2FD1-40F9-9A0E-9133A6F9B163}" presName="tx1" presStyleLbl="revTx" presStyleIdx="0" presStyleCnt="5" custScaleY="154917"/>
      <dgm:spPr/>
    </dgm:pt>
    <dgm:pt modelId="{118232D6-45FD-4F31-B26F-988282275D7A}" type="pres">
      <dgm:prSet presAssocID="{98FBCCF0-2FD1-40F9-9A0E-9133A6F9B163}" presName="vert1" presStyleCnt="0"/>
      <dgm:spPr/>
    </dgm:pt>
    <dgm:pt modelId="{86B206C5-13B0-4B80-BED6-8578821926E6}" type="pres">
      <dgm:prSet presAssocID="{9D11E81A-2017-442E-9A6E-FDA6DE3797F4}" presName="thickLine" presStyleLbl="alignNode1" presStyleIdx="1" presStyleCnt="5"/>
      <dgm:spPr/>
    </dgm:pt>
    <dgm:pt modelId="{6FB18E84-C913-413F-8A73-99D6D6016B1B}" type="pres">
      <dgm:prSet presAssocID="{9D11E81A-2017-442E-9A6E-FDA6DE3797F4}" presName="horz1" presStyleCnt="0"/>
      <dgm:spPr/>
    </dgm:pt>
    <dgm:pt modelId="{2DC04230-7C95-4F37-AB5F-5A200A43F8DC}" type="pres">
      <dgm:prSet presAssocID="{9D11E81A-2017-442E-9A6E-FDA6DE3797F4}" presName="tx1" presStyleLbl="revTx" presStyleIdx="1" presStyleCnt="5" custScaleY="139183"/>
      <dgm:spPr/>
    </dgm:pt>
    <dgm:pt modelId="{42D51EEE-8357-4C2A-9322-CDB0129CB392}" type="pres">
      <dgm:prSet presAssocID="{9D11E81A-2017-442E-9A6E-FDA6DE3797F4}" presName="vert1" presStyleCnt="0"/>
      <dgm:spPr/>
    </dgm:pt>
    <dgm:pt modelId="{C2409B4A-640C-4B79-A86C-9B513CA8602E}" type="pres">
      <dgm:prSet presAssocID="{6E9D7836-BFC0-411C-AC9D-41907DA28837}" presName="thickLine" presStyleLbl="alignNode1" presStyleIdx="2" presStyleCnt="5"/>
      <dgm:spPr/>
    </dgm:pt>
    <dgm:pt modelId="{7FF2A932-57E5-4936-AF32-0D7FDBE0765F}" type="pres">
      <dgm:prSet presAssocID="{6E9D7836-BFC0-411C-AC9D-41907DA28837}" presName="horz1" presStyleCnt="0"/>
      <dgm:spPr/>
    </dgm:pt>
    <dgm:pt modelId="{A712BD48-104F-4139-8ED3-BE513A7B6E05}" type="pres">
      <dgm:prSet presAssocID="{6E9D7836-BFC0-411C-AC9D-41907DA28837}" presName="tx1" presStyleLbl="revTx" presStyleIdx="2" presStyleCnt="5"/>
      <dgm:spPr/>
    </dgm:pt>
    <dgm:pt modelId="{46B948B4-266D-45CB-8A37-756F08023D71}" type="pres">
      <dgm:prSet presAssocID="{6E9D7836-BFC0-411C-AC9D-41907DA28837}" presName="vert1" presStyleCnt="0"/>
      <dgm:spPr/>
    </dgm:pt>
    <dgm:pt modelId="{EB6B0C47-08E2-4A4C-9E78-1CC0AAE0C64F}" type="pres">
      <dgm:prSet presAssocID="{752A19A1-2B76-4DD1-8E60-1F645361D5EA}" presName="thickLine" presStyleLbl="alignNode1" presStyleIdx="3" presStyleCnt="5"/>
      <dgm:spPr/>
    </dgm:pt>
    <dgm:pt modelId="{736A0198-CEDC-4915-838F-033F4219DE1A}" type="pres">
      <dgm:prSet presAssocID="{752A19A1-2B76-4DD1-8E60-1F645361D5EA}" presName="horz1" presStyleCnt="0"/>
      <dgm:spPr/>
    </dgm:pt>
    <dgm:pt modelId="{6AE407E0-1AEA-4080-AFDF-2C28B15ABB16}" type="pres">
      <dgm:prSet presAssocID="{752A19A1-2B76-4DD1-8E60-1F645361D5EA}" presName="tx1" presStyleLbl="revTx" presStyleIdx="3" presStyleCnt="5"/>
      <dgm:spPr/>
    </dgm:pt>
    <dgm:pt modelId="{5427DA91-41D7-466C-89AC-8E27DD4F3038}" type="pres">
      <dgm:prSet presAssocID="{752A19A1-2B76-4DD1-8E60-1F645361D5EA}" presName="vert1" presStyleCnt="0"/>
      <dgm:spPr/>
    </dgm:pt>
    <dgm:pt modelId="{B8736C3F-7462-4DEB-A0D5-0C617489CC81}" type="pres">
      <dgm:prSet presAssocID="{302A38FE-9873-46B8-A081-318B2A8EC417}" presName="thickLine" presStyleLbl="alignNode1" presStyleIdx="4" presStyleCnt="5"/>
      <dgm:spPr/>
    </dgm:pt>
    <dgm:pt modelId="{2BCA259E-9DF0-48F6-9E23-3B33179212B2}" type="pres">
      <dgm:prSet presAssocID="{302A38FE-9873-46B8-A081-318B2A8EC417}" presName="horz1" presStyleCnt="0"/>
      <dgm:spPr/>
    </dgm:pt>
    <dgm:pt modelId="{FA05E9C8-ED6D-4BE8-9936-42CE65495556}" type="pres">
      <dgm:prSet presAssocID="{302A38FE-9873-46B8-A081-318B2A8EC417}" presName="tx1" presStyleLbl="revTx" presStyleIdx="4" presStyleCnt="5"/>
      <dgm:spPr/>
    </dgm:pt>
    <dgm:pt modelId="{27F28CAC-3364-4468-829C-2B67B7C489A6}" type="pres">
      <dgm:prSet presAssocID="{302A38FE-9873-46B8-A081-318B2A8EC417}" presName="vert1" presStyleCnt="0"/>
      <dgm:spPr/>
    </dgm:pt>
  </dgm:ptLst>
  <dgm:cxnLst>
    <dgm:cxn modelId="{C187BC04-8584-472F-A9B5-46537DBE2005}" srcId="{DC25FDB9-E6C9-4E71-BF0C-A6079B60CDA2}" destId="{9D11E81A-2017-442E-9A6E-FDA6DE3797F4}" srcOrd="1" destOrd="0" parTransId="{EC31F9B4-255E-41F4-BD60-57F4F8A72D36}" sibTransId="{B2450262-2BE5-41B0-991A-AF19ABAD12DD}"/>
    <dgm:cxn modelId="{333B8718-3AC2-4244-8CDF-96E599EA2F13}" srcId="{DC25FDB9-E6C9-4E71-BF0C-A6079B60CDA2}" destId="{6E9D7836-BFC0-411C-AC9D-41907DA28837}" srcOrd="2" destOrd="0" parTransId="{5FADF1F8-2285-4C01-9D3A-3B06A4006040}" sibTransId="{455DD406-D36D-427E-93DC-E312637C3170}"/>
    <dgm:cxn modelId="{15924A27-EE03-464A-836D-63745E0D3A47}" type="presOf" srcId="{98FBCCF0-2FD1-40F9-9A0E-9133A6F9B163}" destId="{7F47FD82-E163-435C-8B5D-419809E22354}" srcOrd="0" destOrd="0" presId="urn:microsoft.com/office/officeart/2008/layout/LinedList"/>
    <dgm:cxn modelId="{B90E2D61-41D6-4CCA-AFFA-99A0B498C9CF}" srcId="{DC25FDB9-E6C9-4E71-BF0C-A6079B60CDA2}" destId="{98FBCCF0-2FD1-40F9-9A0E-9133A6F9B163}" srcOrd="0" destOrd="0" parTransId="{1BC3B4E2-442B-43AD-8A23-A78415532A45}" sibTransId="{868AA17A-C981-4083-9B02-A5D161E99191}"/>
    <dgm:cxn modelId="{EE723942-AEDD-47FE-BCCC-B3FA89075C72}" type="presOf" srcId="{752A19A1-2B76-4DD1-8E60-1F645361D5EA}" destId="{6AE407E0-1AEA-4080-AFDF-2C28B15ABB16}" srcOrd="0" destOrd="0" presId="urn:microsoft.com/office/officeart/2008/layout/LinedList"/>
    <dgm:cxn modelId="{DA6D7274-B1EA-4778-B7E3-7C6618CCE4A8}" type="presOf" srcId="{9D11E81A-2017-442E-9A6E-FDA6DE3797F4}" destId="{2DC04230-7C95-4F37-AB5F-5A200A43F8DC}" srcOrd="0" destOrd="0" presId="urn:microsoft.com/office/officeart/2008/layout/LinedList"/>
    <dgm:cxn modelId="{2CCC6F8A-697E-4531-8FB2-905D065D0C87}" srcId="{DC25FDB9-E6C9-4E71-BF0C-A6079B60CDA2}" destId="{302A38FE-9873-46B8-A081-318B2A8EC417}" srcOrd="4" destOrd="0" parTransId="{11A5AA1A-8E58-46DF-A04C-A647E4EC31B8}" sibTransId="{9BA797AE-FCCA-4F28-B9A3-FE8DF0F0705A}"/>
    <dgm:cxn modelId="{7F1BD897-A64A-48A8-A2B4-66D8D321EF44}" type="presOf" srcId="{302A38FE-9873-46B8-A081-318B2A8EC417}" destId="{FA05E9C8-ED6D-4BE8-9936-42CE65495556}" srcOrd="0" destOrd="0" presId="urn:microsoft.com/office/officeart/2008/layout/LinedList"/>
    <dgm:cxn modelId="{D79BABC0-3602-4330-9014-5BCA807ACEE5}" srcId="{DC25FDB9-E6C9-4E71-BF0C-A6079B60CDA2}" destId="{752A19A1-2B76-4DD1-8E60-1F645361D5EA}" srcOrd="3" destOrd="0" parTransId="{B24C5F0F-6D5D-4413-9765-91D04CD2A55D}" sibTransId="{8B8D6302-3A9B-4568-AA07-81E89B041B9A}"/>
    <dgm:cxn modelId="{8FC693C1-E887-47D2-9768-E6FE9C14159D}" type="presOf" srcId="{DC25FDB9-E6C9-4E71-BF0C-A6079B60CDA2}" destId="{9C385639-831E-41D6-B444-6DBCA0683C68}" srcOrd="0" destOrd="0" presId="urn:microsoft.com/office/officeart/2008/layout/LinedList"/>
    <dgm:cxn modelId="{879F86C4-E1FF-4145-9629-B50D180BEB2F}" type="presOf" srcId="{6E9D7836-BFC0-411C-AC9D-41907DA28837}" destId="{A712BD48-104F-4139-8ED3-BE513A7B6E05}" srcOrd="0" destOrd="0" presId="urn:microsoft.com/office/officeart/2008/layout/LinedList"/>
    <dgm:cxn modelId="{60331A4C-AFCF-4787-B079-5A4C1804987A}" type="presParOf" srcId="{9C385639-831E-41D6-B444-6DBCA0683C68}" destId="{C39FB405-5478-477A-828C-98A602630353}" srcOrd="0" destOrd="0" presId="urn:microsoft.com/office/officeart/2008/layout/LinedList"/>
    <dgm:cxn modelId="{A8C79FBB-BF6E-44F9-AE74-D472265B87F5}" type="presParOf" srcId="{9C385639-831E-41D6-B444-6DBCA0683C68}" destId="{4BA41946-B600-4F0A-B3F6-0C5909C51B27}" srcOrd="1" destOrd="0" presId="urn:microsoft.com/office/officeart/2008/layout/LinedList"/>
    <dgm:cxn modelId="{35E4B4EE-02E6-44FE-8C71-8729D77A9C0C}" type="presParOf" srcId="{4BA41946-B600-4F0A-B3F6-0C5909C51B27}" destId="{7F47FD82-E163-435C-8B5D-419809E22354}" srcOrd="0" destOrd="0" presId="urn:microsoft.com/office/officeart/2008/layout/LinedList"/>
    <dgm:cxn modelId="{15E2D764-DE99-4424-97BF-CE2C21C64D1A}" type="presParOf" srcId="{4BA41946-B600-4F0A-B3F6-0C5909C51B27}" destId="{118232D6-45FD-4F31-B26F-988282275D7A}" srcOrd="1" destOrd="0" presId="urn:microsoft.com/office/officeart/2008/layout/LinedList"/>
    <dgm:cxn modelId="{8760AED9-EBC8-4E8D-A589-173B22FC95E2}" type="presParOf" srcId="{9C385639-831E-41D6-B444-6DBCA0683C68}" destId="{86B206C5-13B0-4B80-BED6-8578821926E6}" srcOrd="2" destOrd="0" presId="urn:microsoft.com/office/officeart/2008/layout/LinedList"/>
    <dgm:cxn modelId="{E8E14A8F-2C3D-4A67-B371-521CBFC96589}" type="presParOf" srcId="{9C385639-831E-41D6-B444-6DBCA0683C68}" destId="{6FB18E84-C913-413F-8A73-99D6D6016B1B}" srcOrd="3" destOrd="0" presId="urn:microsoft.com/office/officeart/2008/layout/LinedList"/>
    <dgm:cxn modelId="{817A9584-4C1F-4ED4-880A-F2A2C9B78421}" type="presParOf" srcId="{6FB18E84-C913-413F-8A73-99D6D6016B1B}" destId="{2DC04230-7C95-4F37-AB5F-5A200A43F8DC}" srcOrd="0" destOrd="0" presId="urn:microsoft.com/office/officeart/2008/layout/LinedList"/>
    <dgm:cxn modelId="{60C988C9-66D7-4053-9B41-5D2D9528A88D}" type="presParOf" srcId="{6FB18E84-C913-413F-8A73-99D6D6016B1B}" destId="{42D51EEE-8357-4C2A-9322-CDB0129CB392}" srcOrd="1" destOrd="0" presId="urn:microsoft.com/office/officeart/2008/layout/LinedList"/>
    <dgm:cxn modelId="{C7B861ED-A6E3-4B0C-BF87-13604B77FD48}" type="presParOf" srcId="{9C385639-831E-41D6-B444-6DBCA0683C68}" destId="{C2409B4A-640C-4B79-A86C-9B513CA8602E}" srcOrd="4" destOrd="0" presId="urn:microsoft.com/office/officeart/2008/layout/LinedList"/>
    <dgm:cxn modelId="{184840B9-10A9-4C40-B1E1-5C0D8FAADB9C}" type="presParOf" srcId="{9C385639-831E-41D6-B444-6DBCA0683C68}" destId="{7FF2A932-57E5-4936-AF32-0D7FDBE0765F}" srcOrd="5" destOrd="0" presId="urn:microsoft.com/office/officeart/2008/layout/LinedList"/>
    <dgm:cxn modelId="{C2807FF4-4482-4702-BEAD-0D0B9D5A68F4}" type="presParOf" srcId="{7FF2A932-57E5-4936-AF32-0D7FDBE0765F}" destId="{A712BD48-104F-4139-8ED3-BE513A7B6E05}" srcOrd="0" destOrd="0" presId="urn:microsoft.com/office/officeart/2008/layout/LinedList"/>
    <dgm:cxn modelId="{AE71BBDD-BB0A-4B32-AECA-94B7CA28BC74}" type="presParOf" srcId="{7FF2A932-57E5-4936-AF32-0D7FDBE0765F}" destId="{46B948B4-266D-45CB-8A37-756F08023D71}" srcOrd="1" destOrd="0" presId="urn:microsoft.com/office/officeart/2008/layout/LinedList"/>
    <dgm:cxn modelId="{EA80308B-EADC-41DD-B1ED-2EDC3A4E661B}" type="presParOf" srcId="{9C385639-831E-41D6-B444-6DBCA0683C68}" destId="{EB6B0C47-08E2-4A4C-9E78-1CC0AAE0C64F}" srcOrd="6" destOrd="0" presId="urn:microsoft.com/office/officeart/2008/layout/LinedList"/>
    <dgm:cxn modelId="{2B268A49-0156-451F-8C75-FFD8C1D867E0}" type="presParOf" srcId="{9C385639-831E-41D6-B444-6DBCA0683C68}" destId="{736A0198-CEDC-4915-838F-033F4219DE1A}" srcOrd="7" destOrd="0" presId="urn:microsoft.com/office/officeart/2008/layout/LinedList"/>
    <dgm:cxn modelId="{99D331DA-C519-416D-9643-ED95ED83B591}" type="presParOf" srcId="{736A0198-CEDC-4915-838F-033F4219DE1A}" destId="{6AE407E0-1AEA-4080-AFDF-2C28B15ABB16}" srcOrd="0" destOrd="0" presId="urn:microsoft.com/office/officeart/2008/layout/LinedList"/>
    <dgm:cxn modelId="{940B5C1C-5042-4825-ACC2-2593EFC6EB37}" type="presParOf" srcId="{736A0198-CEDC-4915-838F-033F4219DE1A}" destId="{5427DA91-41D7-466C-89AC-8E27DD4F3038}" srcOrd="1" destOrd="0" presId="urn:microsoft.com/office/officeart/2008/layout/LinedList"/>
    <dgm:cxn modelId="{BEBC0F79-F459-42C5-961B-3D06883F1330}" type="presParOf" srcId="{9C385639-831E-41D6-B444-6DBCA0683C68}" destId="{B8736C3F-7462-4DEB-A0D5-0C617489CC81}" srcOrd="8" destOrd="0" presId="urn:microsoft.com/office/officeart/2008/layout/LinedList"/>
    <dgm:cxn modelId="{A4CF1FA5-60A7-401D-A667-39143AC39C92}" type="presParOf" srcId="{9C385639-831E-41D6-B444-6DBCA0683C68}" destId="{2BCA259E-9DF0-48F6-9E23-3B33179212B2}" srcOrd="9" destOrd="0" presId="urn:microsoft.com/office/officeart/2008/layout/LinedList"/>
    <dgm:cxn modelId="{EAD68D53-6ED3-45D4-A060-BD287926F683}" type="presParOf" srcId="{2BCA259E-9DF0-48F6-9E23-3B33179212B2}" destId="{FA05E9C8-ED6D-4BE8-9936-42CE65495556}" srcOrd="0" destOrd="0" presId="urn:microsoft.com/office/officeart/2008/layout/LinedList"/>
    <dgm:cxn modelId="{53244BC7-B391-4AE4-97D2-A38781A91AE5}" type="presParOf" srcId="{2BCA259E-9DF0-48F6-9E23-3B33179212B2}" destId="{27F28CAC-3364-4468-829C-2B67B7C489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6FB0E-0DA1-4273-A4AD-C71986C3F46B}">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F9D9-D516-4A5F-9ABD-6134216D8006}">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FF0000"/>
              </a:solidFill>
            </a:rPr>
            <a:t>Responsible </a:t>
          </a:r>
          <a:r>
            <a:rPr lang="en-US" sz="2200" kern="1200" dirty="0"/>
            <a:t>– for their own work, for the consequences of their actions</a:t>
          </a:r>
        </a:p>
      </dsp:txBody>
      <dsp:txXfrm>
        <a:off x="0" y="675"/>
        <a:ext cx="6900512" cy="1106957"/>
      </dsp:txXfrm>
    </dsp:sp>
    <dsp:sp modelId="{12F774A5-0CA5-473F-82F3-5076EC89849D}">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7A3DA-E0A3-4519-B36C-6408FDF8DF80}">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0070C0"/>
              </a:solidFill>
            </a:rPr>
            <a:t>Connected</a:t>
          </a:r>
          <a:r>
            <a:rPr lang="en-US" sz="2200" kern="1200" dirty="0"/>
            <a:t> – links to the community e.g. visits with the Presentation Sisters, Vincent De Paul, the local church, </a:t>
          </a:r>
          <a:r>
            <a:rPr lang="en-US" sz="2200" kern="1200" dirty="0" err="1"/>
            <a:t>Trocaire</a:t>
          </a:r>
          <a:endParaRPr lang="en-US" sz="2200" kern="1200" dirty="0"/>
        </a:p>
      </dsp:txBody>
      <dsp:txXfrm>
        <a:off x="0" y="1107633"/>
        <a:ext cx="6900512" cy="1106957"/>
      </dsp:txXfrm>
    </dsp:sp>
    <dsp:sp modelId="{601B1D95-F730-4A89-9297-14B2366C7AB9}">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ECF27-30AE-40ED-956B-4F5BAA8D980F}">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00B050"/>
              </a:solidFill>
            </a:rPr>
            <a:t>Resilient</a:t>
          </a:r>
          <a:r>
            <a:rPr lang="en-US" sz="2200" kern="1200" dirty="0"/>
            <a:t> – encourage perseverance – Nano Nagle is a role model</a:t>
          </a:r>
        </a:p>
      </dsp:txBody>
      <dsp:txXfrm>
        <a:off x="0" y="2214591"/>
        <a:ext cx="6900512" cy="1106957"/>
      </dsp:txXfrm>
    </dsp:sp>
    <dsp:sp modelId="{2AF4BC77-A433-4B85-A11B-006E477CC181}">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80E89-BB67-41F7-A67E-1C21B94A3B3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7030A0"/>
              </a:solidFill>
            </a:rPr>
            <a:t>Respected </a:t>
          </a:r>
          <a:r>
            <a:rPr lang="en-US" sz="2200" kern="1200" dirty="0"/>
            <a:t>– different cultures encountered in the syllabus, respect shown in school</a:t>
          </a:r>
        </a:p>
      </dsp:txBody>
      <dsp:txXfrm>
        <a:off x="0" y="3321549"/>
        <a:ext cx="6900512" cy="1106957"/>
      </dsp:txXfrm>
    </dsp:sp>
    <dsp:sp modelId="{F924908C-FC27-487A-9C7C-5DC3E555BFD2}">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65ABD-06FF-4D78-B3A9-D6B8333B0733}">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C00000"/>
              </a:solidFill>
            </a:rPr>
            <a:t>Aware </a:t>
          </a:r>
          <a:r>
            <a:rPr lang="en-US" sz="2200" kern="1200" dirty="0"/>
            <a:t>– links to the morality element of the course. </a:t>
          </a:r>
          <a:r>
            <a:rPr lang="en-US" sz="2200" kern="1200" dirty="0" err="1"/>
            <a:t>Trocaire</a:t>
          </a:r>
          <a:r>
            <a:rPr lang="en-US" sz="2200" kern="1200" dirty="0"/>
            <a:t>, Stewardship. Homelessness and other social issues</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A14B-6F14-4C0C-ACB3-AE2D350FB9F2}">
      <dsp:nvSpPr>
        <dsp:cNvPr id="0" name=""/>
        <dsp:cNvSpPr/>
      </dsp:nvSpPr>
      <dsp:spPr>
        <a:xfrm>
          <a:off x="1380102" y="1730"/>
          <a:ext cx="5520409" cy="177329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450417" rIns="107111" bIns="450417" numCol="1" spcCol="1270" anchor="ctr" anchorCtr="0">
          <a:noAutofit/>
        </a:bodyPr>
        <a:lstStyle/>
        <a:p>
          <a:pPr marL="0" lvl="0" indent="0" algn="l" defTabSz="711200">
            <a:lnSpc>
              <a:spcPct val="90000"/>
            </a:lnSpc>
            <a:spcBef>
              <a:spcPct val="0"/>
            </a:spcBef>
            <a:spcAft>
              <a:spcPct val="35000"/>
            </a:spcAft>
            <a:buNone/>
          </a:pPr>
          <a:r>
            <a:rPr lang="en-US" sz="1600" kern="1200"/>
            <a:t>Expressing beliefs – links to the Liturgical Calendar</a:t>
          </a:r>
        </a:p>
      </dsp:txBody>
      <dsp:txXfrm>
        <a:off x="1380102" y="1730"/>
        <a:ext cx="5520409" cy="1773295"/>
      </dsp:txXfrm>
    </dsp:sp>
    <dsp:sp modelId="{94D11775-30F7-4B69-8110-FFEE00CDF516}">
      <dsp:nvSpPr>
        <dsp:cNvPr id="0" name=""/>
        <dsp:cNvSpPr/>
      </dsp:nvSpPr>
      <dsp:spPr>
        <a:xfrm>
          <a:off x="0" y="1730"/>
          <a:ext cx="1380102" cy="177329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75162" rIns="73030" bIns="175162" numCol="1" spcCol="1270" anchor="ctr" anchorCtr="0">
          <a:noAutofit/>
        </a:bodyPr>
        <a:lstStyle/>
        <a:p>
          <a:pPr marL="0" lvl="0" indent="0" algn="ctr" defTabSz="933450">
            <a:lnSpc>
              <a:spcPct val="90000"/>
            </a:lnSpc>
            <a:spcBef>
              <a:spcPct val="0"/>
            </a:spcBef>
            <a:spcAft>
              <a:spcPct val="35000"/>
            </a:spcAft>
            <a:buNone/>
          </a:pPr>
          <a:r>
            <a:rPr lang="en-US" sz="2100" kern="1200"/>
            <a:t>Expressing</a:t>
          </a:r>
        </a:p>
      </dsp:txBody>
      <dsp:txXfrm>
        <a:off x="0" y="1730"/>
        <a:ext cx="1380102" cy="1773295"/>
      </dsp:txXfrm>
    </dsp:sp>
    <dsp:sp modelId="{7C838AAC-74F6-4DA6-8E6C-6B96EA7E2D25}">
      <dsp:nvSpPr>
        <dsp:cNvPr id="0" name=""/>
        <dsp:cNvSpPr/>
      </dsp:nvSpPr>
      <dsp:spPr>
        <a:xfrm>
          <a:off x="1380102" y="1881422"/>
          <a:ext cx="5520409" cy="177329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450417" rIns="107111" bIns="450417" numCol="1" spcCol="1270" anchor="ctr" anchorCtr="0">
          <a:noAutofit/>
        </a:bodyPr>
        <a:lstStyle/>
        <a:p>
          <a:pPr marL="0" lvl="0" indent="0" algn="l" defTabSz="711200">
            <a:lnSpc>
              <a:spcPct val="90000"/>
            </a:lnSpc>
            <a:spcBef>
              <a:spcPct val="0"/>
            </a:spcBef>
            <a:spcAft>
              <a:spcPct val="35000"/>
            </a:spcAft>
            <a:buNone/>
          </a:pPr>
          <a:r>
            <a:rPr lang="en-US" sz="1600" kern="1200"/>
            <a:t>Exploring Questions – seeking answers to questions, looking at different perspectives</a:t>
          </a:r>
        </a:p>
      </dsp:txBody>
      <dsp:txXfrm>
        <a:off x="1380102" y="1881422"/>
        <a:ext cx="5520409" cy="1773295"/>
      </dsp:txXfrm>
    </dsp:sp>
    <dsp:sp modelId="{9BD50CDB-1781-462A-A671-F61766617DBD}">
      <dsp:nvSpPr>
        <dsp:cNvPr id="0" name=""/>
        <dsp:cNvSpPr/>
      </dsp:nvSpPr>
      <dsp:spPr>
        <a:xfrm>
          <a:off x="0" y="1881422"/>
          <a:ext cx="1380102" cy="1773295"/>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75162" rIns="73030" bIns="175162" numCol="1" spcCol="1270" anchor="ctr" anchorCtr="0">
          <a:noAutofit/>
        </a:bodyPr>
        <a:lstStyle/>
        <a:p>
          <a:pPr marL="0" lvl="0" indent="0" algn="ctr" defTabSz="933450">
            <a:lnSpc>
              <a:spcPct val="90000"/>
            </a:lnSpc>
            <a:spcBef>
              <a:spcPct val="0"/>
            </a:spcBef>
            <a:spcAft>
              <a:spcPct val="35000"/>
            </a:spcAft>
            <a:buNone/>
          </a:pPr>
          <a:r>
            <a:rPr lang="en-US" sz="2100" kern="1200"/>
            <a:t>Exploring</a:t>
          </a:r>
        </a:p>
      </dsp:txBody>
      <dsp:txXfrm>
        <a:off x="0" y="1881422"/>
        <a:ext cx="1380102" cy="1773295"/>
      </dsp:txXfrm>
    </dsp:sp>
    <dsp:sp modelId="{ABA05AFD-918E-4BBC-9AA8-B1D317F39507}">
      <dsp:nvSpPr>
        <dsp:cNvPr id="0" name=""/>
        <dsp:cNvSpPr/>
      </dsp:nvSpPr>
      <dsp:spPr>
        <a:xfrm>
          <a:off x="1380102" y="3761115"/>
          <a:ext cx="5520409" cy="177329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450417" rIns="107111" bIns="450417" numCol="1" spcCol="1270" anchor="ctr" anchorCtr="0">
          <a:noAutofit/>
        </a:bodyPr>
        <a:lstStyle/>
        <a:p>
          <a:pPr marL="0" lvl="0" indent="0" algn="l" defTabSz="711200">
            <a:lnSpc>
              <a:spcPct val="90000"/>
            </a:lnSpc>
            <a:spcBef>
              <a:spcPct val="0"/>
            </a:spcBef>
            <a:spcAft>
              <a:spcPct val="35000"/>
            </a:spcAft>
            <a:buNone/>
          </a:pPr>
          <a:r>
            <a:rPr lang="en-US" sz="1600" kern="1200"/>
            <a:t>Living Our Values – Trocaire, Presentation Week, Well Being Week, Catholic Schools Week, everyday actions where we can show love in school. Nano Nagle motto – Not Words, But Deeds</a:t>
          </a:r>
        </a:p>
      </dsp:txBody>
      <dsp:txXfrm>
        <a:off x="1380102" y="3761115"/>
        <a:ext cx="5520409" cy="1773295"/>
      </dsp:txXfrm>
    </dsp:sp>
    <dsp:sp modelId="{1B2E2688-A169-431D-83E5-7F33CB711142}">
      <dsp:nvSpPr>
        <dsp:cNvPr id="0" name=""/>
        <dsp:cNvSpPr/>
      </dsp:nvSpPr>
      <dsp:spPr>
        <a:xfrm>
          <a:off x="0" y="3761115"/>
          <a:ext cx="1380102" cy="177329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75162" rIns="73030" bIns="175162" numCol="1" spcCol="1270" anchor="ctr" anchorCtr="0">
          <a:noAutofit/>
        </a:bodyPr>
        <a:lstStyle/>
        <a:p>
          <a:pPr marL="0" lvl="0" indent="0" algn="ctr" defTabSz="933450">
            <a:lnSpc>
              <a:spcPct val="90000"/>
            </a:lnSpc>
            <a:spcBef>
              <a:spcPct val="0"/>
            </a:spcBef>
            <a:spcAft>
              <a:spcPct val="35000"/>
            </a:spcAft>
            <a:buNone/>
          </a:pPr>
          <a:r>
            <a:rPr lang="en-US" sz="2100" kern="1200"/>
            <a:t>Living</a:t>
          </a:r>
        </a:p>
      </dsp:txBody>
      <dsp:txXfrm>
        <a:off x="0" y="3761115"/>
        <a:ext cx="1380102" cy="1773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53DA2-25D6-4C5B-B5DD-157616CC0A52}">
      <dsp:nvSpPr>
        <dsp:cNvPr id="0" name=""/>
        <dsp:cNvSpPr/>
      </dsp:nvSpPr>
      <dsp:spPr>
        <a:xfrm>
          <a:off x="0" y="580643"/>
          <a:ext cx="6263640" cy="1044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This can be done on a yearly basis or a Unit of Learning basis.</a:t>
          </a:r>
          <a:r>
            <a:rPr lang="en-US" sz="1900" kern="1200" dirty="0">
              <a:latin typeface="Calibri Light" panose="020F0302020204030204"/>
            </a:rPr>
            <a:t> We try to have a departmental approach here – using the same active methodologies, assessments, class structure etc</a:t>
          </a:r>
          <a:endParaRPr lang="en-US" sz="1900" kern="1200" dirty="0"/>
        </a:p>
      </dsp:txBody>
      <dsp:txXfrm>
        <a:off x="51003" y="631646"/>
        <a:ext cx="6161634" cy="942803"/>
      </dsp:txXfrm>
    </dsp:sp>
    <dsp:sp modelId="{15875351-2B8F-4BB1-87A9-59E9AF5ED494}">
      <dsp:nvSpPr>
        <dsp:cNvPr id="0" name=""/>
        <dsp:cNvSpPr/>
      </dsp:nvSpPr>
      <dsp:spPr>
        <a:xfrm>
          <a:off x="0" y="1680173"/>
          <a:ext cx="6263640" cy="104480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Again you need to remember it's a living document and will change due to circumstance and class groups – whether it is exam or non-exam</a:t>
          </a:r>
        </a:p>
      </dsp:txBody>
      <dsp:txXfrm>
        <a:off x="51003" y="1731176"/>
        <a:ext cx="6161634" cy="942803"/>
      </dsp:txXfrm>
    </dsp:sp>
    <dsp:sp modelId="{D6FCF53A-5064-4FA7-926D-7CC0EF0EB437}">
      <dsp:nvSpPr>
        <dsp:cNvPr id="0" name=""/>
        <dsp:cNvSpPr/>
      </dsp:nvSpPr>
      <dsp:spPr>
        <a:xfrm>
          <a:off x="0" y="2779704"/>
          <a:ext cx="6263640" cy="104480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Here you are incorporating the SOLs or Learning Outcomes, your Units of Learning and topics, assessment, learning experiences, differentiation. </a:t>
          </a:r>
        </a:p>
      </dsp:txBody>
      <dsp:txXfrm>
        <a:off x="51003" y="2830707"/>
        <a:ext cx="6161634" cy="942803"/>
      </dsp:txXfrm>
    </dsp:sp>
    <dsp:sp modelId="{CDCE91CE-D467-44EA-ADD9-FEA35E933957}">
      <dsp:nvSpPr>
        <dsp:cNvPr id="0" name=""/>
        <dsp:cNvSpPr/>
      </dsp:nvSpPr>
      <dsp:spPr>
        <a:xfrm>
          <a:off x="0" y="3879233"/>
          <a:ext cx="6263640" cy="104480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Learning Outcomes are the building blocks and the starting point – they will create your units of learning which then in turn will create your overall plan.</a:t>
          </a:r>
        </a:p>
      </dsp:txBody>
      <dsp:txXfrm>
        <a:off x="51003" y="3930236"/>
        <a:ext cx="6161634" cy="94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FB405-5478-477A-828C-98A602630353}">
      <dsp:nvSpPr>
        <dsp:cNvPr id="0" name=""/>
        <dsp:cNvSpPr/>
      </dsp:nvSpPr>
      <dsp:spPr>
        <a:xfrm>
          <a:off x="0" y="1800"/>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7FD82-E163-435C-8B5D-419809E22354}">
      <dsp:nvSpPr>
        <dsp:cNvPr id="0" name=""/>
        <dsp:cNvSpPr/>
      </dsp:nvSpPr>
      <dsp:spPr>
        <a:xfrm>
          <a:off x="0" y="1800"/>
          <a:ext cx="6728865" cy="1450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0" kern="1200" dirty="0"/>
            <a:t>This is a </a:t>
          </a:r>
          <a:r>
            <a:rPr lang="en-GB" sz="1700" b="1" i="0" kern="1200" dirty="0"/>
            <a:t>pilot programme </a:t>
          </a:r>
          <a:r>
            <a:rPr lang="en-GB" sz="1700" b="0" i="0" kern="1200" dirty="0"/>
            <a:t>that Presentation Secondary School Castleisland were invited to take part in. </a:t>
          </a:r>
          <a:r>
            <a:rPr lang="en-GB" sz="1700" b="0" i="0" kern="1200"/>
            <a:t>It aims </a:t>
          </a:r>
          <a:r>
            <a:rPr lang="en-GB" sz="1700" b="0" i="0" kern="1200" dirty="0"/>
            <a:t>to build on the work completed by students in Junior Cert and </a:t>
          </a:r>
          <a:r>
            <a:rPr lang="en-GB" sz="1700" b="1" i="0" kern="1200" dirty="0"/>
            <a:t>honour the tradition of Jesus</a:t>
          </a:r>
          <a:r>
            <a:rPr lang="en-GB" sz="1700" b="0" i="0" kern="1200" dirty="0"/>
            <a:t>. It has been </a:t>
          </a:r>
          <a:r>
            <a:rPr lang="en-GB" sz="1700" b="1" i="0" kern="1200" dirty="0"/>
            <a:t>interesting and engaging </a:t>
          </a:r>
          <a:r>
            <a:rPr lang="en-GB" sz="1700" b="0" i="0" kern="1200" dirty="0"/>
            <a:t>for the students guiding them in looking at how Jesus is explicitly and implicitly found in contemporary culture.</a:t>
          </a:r>
          <a:r>
            <a:rPr lang="en-US" sz="1700" b="0" i="0" kern="1200" dirty="0"/>
            <a:t>​</a:t>
          </a:r>
          <a:endParaRPr lang="en-US" sz="1700" kern="1200" dirty="0"/>
        </a:p>
      </dsp:txBody>
      <dsp:txXfrm>
        <a:off x="0" y="1800"/>
        <a:ext cx="6728865" cy="1450081"/>
      </dsp:txXfrm>
    </dsp:sp>
    <dsp:sp modelId="{86B206C5-13B0-4B80-BED6-8578821926E6}">
      <dsp:nvSpPr>
        <dsp:cNvPr id="0" name=""/>
        <dsp:cNvSpPr/>
      </dsp:nvSpPr>
      <dsp:spPr>
        <a:xfrm>
          <a:off x="0" y="1451882"/>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04230-7C95-4F37-AB5F-5A200A43F8DC}">
      <dsp:nvSpPr>
        <dsp:cNvPr id="0" name=""/>
        <dsp:cNvSpPr/>
      </dsp:nvSpPr>
      <dsp:spPr>
        <a:xfrm>
          <a:off x="0" y="1451882"/>
          <a:ext cx="6728865" cy="1302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0" kern="1200" dirty="0"/>
            <a:t>Each teacher was provided with </a:t>
          </a:r>
          <a:r>
            <a:rPr lang="en-GB" sz="1700" b="1" i="0" kern="1200" dirty="0"/>
            <a:t>detailed lesson plans </a:t>
          </a:r>
          <a:r>
            <a:rPr lang="en-GB" sz="1700" b="0" i="0" kern="1200" dirty="0"/>
            <a:t>which are suitable for all </a:t>
          </a:r>
          <a:r>
            <a:rPr lang="en-GB" sz="1700" b="1" i="0" kern="1200" dirty="0"/>
            <a:t>planning needs </a:t>
          </a:r>
          <a:r>
            <a:rPr lang="en-GB" sz="1700" b="0" i="0" kern="1200" dirty="0"/>
            <a:t>and a </a:t>
          </a:r>
          <a:r>
            <a:rPr lang="en-GB" sz="1700" b="1" i="0" kern="1200" dirty="0"/>
            <a:t>teacher manual</a:t>
          </a:r>
          <a:r>
            <a:rPr lang="en-GB" sz="1700" b="0" i="0" kern="1200" dirty="0"/>
            <a:t>. Students are provided with PowerPoint presentations instead of a textbook and a </a:t>
          </a:r>
          <a:r>
            <a:rPr lang="en-GB" sz="1700" b="1" i="0" kern="1200" dirty="0"/>
            <a:t>student journal</a:t>
          </a:r>
          <a:r>
            <a:rPr lang="en-GB" sz="1700" b="0" i="0" kern="1200" dirty="0"/>
            <a:t>.</a:t>
          </a:r>
          <a:r>
            <a:rPr lang="en-US" sz="1700" b="0" i="0" kern="1200" dirty="0"/>
            <a:t>​</a:t>
          </a:r>
          <a:endParaRPr lang="en-US" sz="1700" kern="1200" dirty="0"/>
        </a:p>
      </dsp:txBody>
      <dsp:txXfrm>
        <a:off x="0" y="1451882"/>
        <a:ext cx="6728865" cy="1302805"/>
      </dsp:txXfrm>
    </dsp:sp>
    <dsp:sp modelId="{C2409B4A-640C-4B79-A86C-9B513CA8602E}">
      <dsp:nvSpPr>
        <dsp:cNvPr id="0" name=""/>
        <dsp:cNvSpPr/>
      </dsp:nvSpPr>
      <dsp:spPr>
        <a:xfrm>
          <a:off x="0" y="2754687"/>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2BD48-104F-4139-8ED3-BE513A7B6E05}">
      <dsp:nvSpPr>
        <dsp:cNvPr id="0" name=""/>
        <dsp:cNvSpPr/>
      </dsp:nvSpPr>
      <dsp:spPr>
        <a:xfrm>
          <a:off x="0" y="2754687"/>
          <a:ext cx="6735443" cy="9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0" kern="1200"/>
            <a:t>Each lesson also contains time for </a:t>
          </a:r>
          <a:r>
            <a:rPr lang="en-GB" sz="1700" b="1" i="0" kern="1200"/>
            <a:t>reflection and a closing prayer or guided meditation.</a:t>
          </a:r>
          <a:r>
            <a:rPr lang="en-US" sz="1700" b="1" i="0" kern="1200"/>
            <a:t>​</a:t>
          </a:r>
          <a:endParaRPr lang="en-US" sz="1700" b="1" kern="1200"/>
        </a:p>
      </dsp:txBody>
      <dsp:txXfrm>
        <a:off x="0" y="2754687"/>
        <a:ext cx="6735443" cy="936037"/>
      </dsp:txXfrm>
    </dsp:sp>
    <dsp:sp modelId="{EB6B0C47-08E2-4A4C-9E78-1CC0AAE0C64F}">
      <dsp:nvSpPr>
        <dsp:cNvPr id="0" name=""/>
        <dsp:cNvSpPr/>
      </dsp:nvSpPr>
      <dsp:spPr>
        <a:xfrm>
          <a:off x="0" y="3690725"/>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407E0-1AEA-4080-AFDF-2C28B15ABB16}">
      <dsp:nvSpPr>
        <dsp:cNvPr id="0" name=""/>
        <dsp:cNvSpPr/>
      </dsp:nvSpPr>
      <dsp:spPr>
        <a:xfrm>
          <a:off x="0" y="3690725"/>
          <a:ext cx="6735443" cy="9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0" kern="1200"/>
            <a:t>It is very suitable for a school which has a </a:t>
          </a:r>
          <a:r>
            <a:rPr lang="en-GB" sz="1700" b="1" i="0" kern="1200"/>
            <a:t>strong Catholic ethos </a:t>
          </a:r>
          <a:r>
            <a:rPr lang="en-GB" sz="1700" b="0" i="0" kern="1200"/>
            <a:t>and whose students have sat the Junior Cert Religion Exam.</a:t>
          </a:r>
          <a:r>
            <a:rPr lang="en-US" sz="1700" b="0" i="0" kern="1200"/>
            <a:t>​</a:t>
          </a:r>
          <a:endParaRPr lang="en-US" sz="1700" kern="1200"/>
        </a:p>
      </dsp:txBody>
      <dsp:txXfrm>
        <a:off x="0" y="3690725"/>
        <a:ext cx="6735443" cy="936037"/>
      </dsp:txXfrm>
    </dsp:sp>
    <dsp:sp modelId="{B8736C3F-7462-4DEB-A0D5-0C617489CC81}">
      <dsp:nvSpPr>
        <dsp:cNvPr id="0" name=""/>
        <dsp:cNvSpPr/>
      </dsp:nvSpPr>
      <dsp:spPr>
        <a:xfrm>
          <a:off x="0" y="4626763"/>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05E9C8-ED6D-4BE8-9936-42CE65495556}">
      <dsp:nvSpPr>
        <dsp:cNvPr id="0" name=""/>
        <dsp:cNvSpPr/>
      </dsp:nvSpPr>
      <dsp:spPr>
        <a:xfrm>
          <a:off x="0" y="4626763"/>
          <a:ext cx="6735443" cy="93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0" kern="1200"/>
            <a:t>It gives time for students to focus on their</a:t>
          </a:r>
          <a:r>
            <a:rPr lang="en-GB" sz="1700" b="1" i="0" kern="1200"/>
            <a:t> own personal faith development journey </a:t>
          </a:r>
          <a:r>
            <a:rPr lang="en-GB" sz="1700" b="0" i="0" kern="1200"/>
            <a:t>before continuing into Senior Cycle.</a:t>
          </a:r>
          <a:endParaRPr lang="en-US" sz="1700" kern="1200"/>
        </a:p>
      </dsp:txBody>
      <dsp:txXfrm>
        <a:off x="0" y="4626763"/>
        <a:ext cx="6735443" cy="9360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3/24/2021</a:t>
            </a:fld>
            <a:endParaRPr lang="en-US"/>
          </a:p>
        </p:txBody>
      </p:sp>
      <p:sp>
        <p:nvSpPr>
          <p:cNvPr id="5" name="Footer Placeholder 4"/>
          <p:cNvSpPr>
            <a:spLocks noGrp="1"/>
          </p:cNvSpPr>
          <p:nvPr>
            <p:ph type="ftr" sz="quarter" idx="11"/>
          </p:nvPr>
        </p:nvSpPr>
        <p:spPr/>
        <p:txBody>
          <a:bodyPr/>
          <a:lstStyle/>
          <a:p>
            <a:r>
              <a:rPr lang="en-US"/>
              <a:t>Ailish O'Connor Pres Castleisland</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3/24/2021</a:t>
            </a:fld>
            <a:endParaRPr lang="en-US"/>
          </a:p>
        </p:txBody>
      </p:sp>
      <p:sp>
        <p:nvSpPr>
          <p:cNvPr id="5" name="Footer Placeholder 4"/>
          <p:cNvSpPr>
            <a:spLocks noGrp="1"/>
          </p:cNvSpPr>
          <p:nvPr>
            <p:ph type="ftr" sz="quarter" idx="11"/>
          </p:nvPr>
        </p:nvSpPr>
        <p:spPr/>
        <p:txBody>
          <a:bodyPr/>
          <a:lstStyle/>
          <a:p>
            <a:r>
              <a:rPr lang="en-US"/>
              <a:t>Ailish O'Connor Pres Castleisland</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3/24/2021</a:t>
            </a:fld>
            <a:endParaRPr lang="en-US"/>
          </a:p>
        </p:txBody>
      </p:sp>
      <p:sp>
        <p:nvSpPr>
          <p:cNvPr id="5" name="Footer Placeholder 4"/>
          <p:cNvSpPr>
            <a:spLocks noGrp="1"/>
          </p:cNvSpPr>
          <p:nvPr>
            <p:ph type="ftr" sz="quarter" idx="11"/>
          </p:nvPr>
        </p:nvSpPr>
        <p:spPr/>
        <p:txBody>
          <a:bodyPr/>
          <a:lstStyle/>
          <a:p>
            <a:r>
              <a:rPr lang="en-US"/>
              <a:t>Ailish O'Connor Pres Castleisland</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6814-66C2-4456-BF2A-88A10AB3F3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ED03811-6E6A-4BDA-AF17-7BC3837F0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66D91CE-A74A-4D06-B54D-18D3A17C31E0}"/>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5" name="Footer Placeholder 4">
            <a:extLst>
              <a:ext uri="{FF2B5EF4-FFF2-40B4-BE49-F238E27FC236}">
                <a16:creationId xmlns:a16="http://schemas.microsoft.com/office/drawing/2014/main" id="{C4BC6774-4FCA-4C42-B50C-8C925A47AFA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93B9EF-5B5C-4966-9E9B-C7972E34D87E}"/>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3569587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09DA-8432-4FC8-9B9E-BDF161CFC10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A41CBE-FE5E-4CBB-9873-59278FF1C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BD90049-3CA8-4417-B518-BCFF76DD498F}"/>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5" name="Footer Placeholder 4">
            <a:extLst>
              <a:ext uri="{FF2B5EF4-FFF2-40B4-BE49-F238E27FC236}">
                <a16:creationId xmlns:a16="http://schemas.microsoft.com/office/drawing/2014/main" id="{C7EEE8FC-723A-44D0-B0F3-226B2C37472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9DABAA8-50FD-4AD1-A10B-E9D086E6D96F}"/>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189834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319B-3442-49FC-9917-DEB4DF4C9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AC58ACB-A703-447B-B3AD-C3C648BDF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F7DC3E-6D8C-481B-BF33-9342A07EC2BB}"/>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5" name="Footer Placeholder 4">
            <a:extLst>
              <a:ext uri="{FF2B5EF4-FFF2-40B4-BE49-F238E27FC236}">
                <a16:creationId xmlns:a16="http://schemas.microsoft.com/office/drawing/2014/main" id="{F6D5BBBA-9D3A-4EF2-95F6-D0C57FC5D10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CBC444B-7DDF-4BE8-9F70-4A4A300C25DA}"/>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2207434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A4C3-D90D-41E1-A703-B570754FD20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3CFD3BB-E6DD-478C-A09D-590ED2AB4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2105263-1285-452A-88F8-B68743623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D7C9FA6-392E-418A-B321-786E91896D3E}"/>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6" name="Footer Placeholder 5">
            <a:extLst>
              <a:ext uri="{FF2B5EF4-FFF2-40B4-BE49-F238E27FC236}">
                <a16:creationId xmlns:a16="http://schemas.microsoft.com/office/drawing/2014/main" id="{4DCA750D-FE3C-42C6-A4E6-70E7171ECC5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0E9A2EA-A9FE-4601-AFA8-DE41DA6284BB}"/>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420008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0221-2396-4DDB-B64E-D48ADEAFE80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C5257C8-6101-4C44-A2B3-842EB2171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F0E73-EF90-4251-952C-64812D0C5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627D592-99A7-4618-8EE5-D00E4012E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65E46-8E5E-4858-AE3F-17BD9F7709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A845789-2497-4A89-847C-892DBF265423}"/>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8" name="Footer Placeholder 7">
            <a:extLst>
              <a:ext uri="{FF2B5EF4-FFF2-40B4-BE49-F238E27FC236}">
                <a16:creationId xmlns:a16="http://schemas.microsoft.com/office/drawing/2014/main" id="{EECB264B-F885-450C-B621-8D1F7BB3D7A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4B5DF14-D1A6-40CF-BDDA-823262478C02}"/>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3186116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5340-A981-4698-A0C7-A1F2C4E3AD3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DB5BCFA-ACD6-49FF-A43C-DA6263A2AAD1}"/>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4" name="Footer Placeholder 3">
            <a:extLst>
              <a:ext uri="{FF2B5EF4-FFF2-40B4-BE49-F238E27FC236}">
                <a16:creationId xmlns:a16="http://schemas.microsoft.com/office/drawing/2014/main" id="{A2D9A90B-33C9-40C4-96C8-B809E27C8AB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84D8479-B7A0-446A-A941-7573A30C46C6}"/>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394884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118DFD-2E55-4C62-BF95-0C8A92054055}"/>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3" name="Footer Placeholder 2">
            <a:extLst>
              <a:ext uri="{FF2B5EF4-FFF2-40B4-BE49-F238E27FC236}">
                <a16:creationId xmlns:a16="http://schemas.microsoft.com/office/drawing/2014/main" id="{18B765D5-8792-4D66-8F63-DCD522B3F99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9B5FB5E-D52C-46B5-A038-24782D4C8E4E}"/>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49125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11AC-2F0A-4E11-8A7E-D320A2415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72F00C5-7EC1-4925-B035-B7D54223E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AD893E5-9DB4-4632-AFD5-CAB4800DB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673C5-E118-466F-97EA-DCF5348DC549}"/>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6" name="Footer Placeholder 5">
            <a:extLst>
              <a:ext uri="{FF2B5EF4-FFF2-40B4-BE49-F238E27FC236}">
                <a16:creationId xmlns:a16="http://schemas.microsoft.com/office/drawing/2014/main" id="{1F05A984-E254-40DA-AAA8-004DC258298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FA28055-C19D-4726-A4F5-066020E30910}"/>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253627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3/24/2021</a:t>
            </a:fld>
            <a:endParaRPr lang="en-US"/>
          </a:p>
        </p:txBody>
      </p:sp>
      <p:sp>
        <p:nvSpPr>
          <p:cNvPr id="5" name="Footer Placeholder 4"/>
          <p:cNvSpPr>
            <a:spLocks noGrp="1"/>
          </p:cNvSpPr>
          <p:nvPr>
            <p:ph type="ftr" sz="quarter" idx="11"/>
          </p:nvPr>
        </p:nvSpPr>
        <p:spPr/>
        <p:txBody>
          <a:bodyPr/>
          <a:lstStyle/>
          <a:p>
            <a:r>
              <a:rPr lang="en-US"/>
              <a:t>Ailish O'Connor Pres Castleisland</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ABAC-4589-4A1F-A833-7A266A0AED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577C72A-4411-4731-A78A-CA7A25F9A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C56B8F6-A4E5-4791-ACF0-9C85FDD37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403C1-5A8B-458C-98C9-D6F4C56E8F31}"/>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6" name="Footer Placeholder 5">
            <a:extLst>
              <a:ext uri="{FF2B5EF4-FFF2-40B4-BE49-F238E27FC236}">
                <a16:creationId xmlns:a16="http://schemas.microsoft.com/office/drawing/2014/main" id="{97FC7FBB-711C-49D1-B359-CD380268BE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0A70B3-95F9-4080-A626-9584942FDBA8}"/>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3957929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62EF-6BCD-4FE1-AE12-0F408D0E55F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B52D360-01A7-493A-8641-002039F223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D3622CE-4791-4106-9B63-855B870CF450}"/>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5" name="Footer Placeholder 4">
            <a:extLst>
              <a:ext uri="{FF2B5EF4-FFF2-40B4-BE49-F238E27FC236}">
                <a16:creationId xmlns:a16="http://schemas.microsoft.com/office/drawing/2014/main" id="{01861F41-A247-4E01-ADB9-0823E3DFDE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79E14A1-F121-4CC3-9155-06F78A8DF1AD}"/>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349418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64C190-7E7F-483B-A8FE-CC04063411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C5CF775-8D39-4D66-8C01-1D2949AE85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1821F5E-6F13-44BC-864E-ACBD879DA21D}"/>
              </a:ext>
            </a:extLst>
          </p:cNvPr>
          <p:cNvSpPr>
            <a:spLocks noGrp="1"/>
          </p:cNvSpPr>
          <p:nvPr>
            <p:ph type="dt" sz="half" idx="10"/>
          </p:nvPr>
        </p:nvSpPr>
        <p:spPr/>
        <p:txBody>
          <a:bodyPr/>
          <a:lstStyle/>
          <a:p>
            <a:fld id="{8C6A8550-20EB-422D-8436-26DCA4E4774C}" type="datetimeFigureOut">
              <a:rPr lang="en-IE" smtClean="0"/>
              <a:t>24/03/2021</a:t>
            </a:fld>
            <a:endParaRPr lang="en-IE"/>
          </a:p>
        </p:txBody>
      </p:sp>
      <p:sp>
        <p:nvSpPr>
          <p:cNvPr id="5" name="Footer Placeholder 4">
            <a:extLst>
              <a:ext uri="{FF2B5EF4-FFF2-40B4-BE49-F238E27FC236}">
                <a16:creationId xmlns:a16="http://schemas.microsoft.com/office/drawing/2014/main" id="{483F6BF7-5E94-48CE-9B66-7A0DA526907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859B2C4-54E2-4FFE-802A-51ABFB55BB13}"/>
              </a:ext>
            </a:extLst>
          </p:cNvPr>
          <p:cNvSpPr>
            <a:spLocks noGrp="1"/>
          </p:cNvSpPr>
          <p:nvPr>
            <p:ph type="sldNum" sz="quarter" idx="12"/>
          </p:nvPr>
        </p:nvSpPr>
        <p:spPr/>
        <p:txBody>
          <a:bodyPr/>
          <a:lstStyle/>
          <a:p>
            <a:fld id="{6D3810E0-0327-4610-81F7-C501D9BEF97D}" type="slidenum">
              <a:rPr lang="en-IE" smtClean="0"/>
              <a:t>‹#›</a:t>
            </a:fld>
            <a:endParaRPr lang="en-IE"/>
          </a:p>
        </p:txBody>
      </p:sp>
    </p:spTree>
    <p:extLst>
      <p:ext uri="{BB962C8B-B14F-4D97-AF65-F5344CB8AC3E}">
        <p14:creationId xmlns:p14="http://schemas.microsoft.com/office/powerpoint/2010/main" val="295805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3/24/2021</a:t>
            </a:fld>
            <a:endParaRPr lang="en-US"/>
          </a:p>
        </p:txBody>
      </p:sp>
      <p:sp>
        <p:nvSpPr>
          <p:cNvPr id="5" name="Footer Placeholder 4"/>
          <p:cNvSpPr>
            <a:spLocks noGrp="1"/>
          </p:cNvSpPr>
          <p:nvPr>
            <p:ph type="ftr" sz="quarter" idx="11"/>
          </p:nvPr>
        </p:nvSpPr>
        <p:spPr/>
        <p:txBody>
          <a:bodyPr/>
          <a:lstStyle/>
          <a:p>
            <a:r>
              <a:rPr lang="en-US"/>
              <a:t>Ailish O'Connor Pres Castleisland</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3/24/2021</a:t>
            </a:fld>
            <a:endParaRPr lang="en-US"/>
          </a:p>
        </p:txBody>
      </p:sp>
      <p:sp>
        <p:nvSpPr>
          <p:cNvPr id="6" name="Footer Placeholder 5"/>
          <p:cNvSpPr>
            <a:spLocks noGrp="1"/>
          </p:cNvSpPr>
          <p:nvPr>
            <p:ph type="ftr" sz="quarter" idx="11"/>
          </p:nvPr>
        </p:nvSpPr>
        <p:spPr/>
        <p:txBody>
          <a:bodyPr/>
          <a:lstStyle/>
          <a:p>
            <a:r>
              <a:rPr lang="en-US"/>
              <a:t>Ailish O'Connor Pres Castleisland</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3/24/2021</a:t>
            </a:fld>
            <a:endParaRPr lang="en-US"/>
          </a:p>
        </p:txBody>
      </p:sp>
      <p:sp>
        <p:nvSpPr>
          <p:cNvPr id="8" name="Footer Placeholder 7"/>
          <p:cNvSpPr>
            <a:spLocks noGrp="1"/>
          </p:cNvSpPr>
          <p:nvPr>
            <p:ph type="ftr" sz="quarter" idx="11"/>
          </p:nvPr>
        </p:nvSpPr>
        <p:spPr/>
        <p:txBody>
          <a:bodyPr/>
          <a:lstStyle/>
          <a:p>
            <a:r>
              <a:rPr lang="en-US"/>
              <a:t>Ailish O'Connor Pres Castleisland</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3/24/2021</a:t>
            </a:fld>
            <a:endParaRPr lang="en-US"/>
          </a:p>
        </p:txBody>
      </p:sp>
      <p:sp>
        <p:nvSpPr>
          <p:cNvPr id="4" name="Footer Placeholder 3"/>
          <p:cNvSpPr>
            <a:spLocks noGrp="1"/>
          </p:cNvSpPr>
          <p:nvPr>
            <p:ph type="ftr" sz="quarter" idx="11"/>
          </p:nvPr>
        </p:nvSpPr>
        <p:spPr/>
        <p:txBody>
          <a:bodyPr/>
          <a:lstStyle/>
          <a:p>
            <a:r>
              <a:rPr lang="en-US"/>
              <a:t>Ailish O'Connor Pres Castleisland</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3/24/2021</a:t>
            </a:fld>
            <a:endParaRPr lang="en-US"/>
          </a:p>
        </p:txBody>
      </p:sp>
      <p:sp>
        <p:nvSpPr>
          <p:cNvPr id="3" name="Footer Placeholder 2"/>
          <p:cNvSpPr>
            <a:spLocks noGrp="1"/>
          </p:cNvSpPr>
          <p:nvPr>
            <p:ph type="ftr" sz="quarter" idx="11"/>
          </p:nvPr>
        </p:nvSpPr>
        <p:spPr/>
        <p:txBody>
          <a:bodyPr/>
          <a:lstStyle/>
          <a:p>
            <a:r>
              <a:rPr lang="en-US"/>
              <a:t>Ailish O'Connor Pres Castleisland</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3/24/2021</a:t>
            </a:fld>
            <a:endParaRPr lang="en-US"/>
          </a:p>
        </p:txBody>
      </p:sp>
      <p:sp>
        <p:nvSpPr>
          <p:cNvPr id="6" name="Footer Placeholder 5"/>
          <p:cNvSpPr>
            <a:spLocks noGrp="1"/>
          </p:cNvSpPr>
          <p:nvPr>
            <p:ph type="ftr" sz="quarter" idx="11"/>
          </p:nvPr>
        </p:nvSpPr>
        <p:spPr/>
        <p:txBody>
          <a:bodyPr/>
          <a:lstStyle/>
          <a:p>
            <a:r>
              <a:rPr lang="en-US"/>
              <a:t>Ailish O'Connor Pres Castleisland</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3/24/2021</a:t>
            </a:fld>
            <a:endParaRPr lang="en-US"/>
          </a:p>
        </p:txBody>
      </p:sp>
      <p:sp>
        <p:nvSpPr>
          <p:cNvPr id="6" name="Footer Placeholder 5"/>
          <p:cNvSpPr>
            <a:spLocks noGrp="1"/>
          </p:cNvSpPr>
          <p:nvPr>
            <p:ph type="ftr" sz="quarter" idx="11"/>
          </p:nvPr>
        </p:nvSpPr>
        <p:spPr/>
        <p:txBody>
          <a:bodyPr/>
          <a:lstStyle/>
          <a:p>
            <a:r>
              <a:rPr lang="en-US"/>
              <a:t>Ailish O'Connor Pres Castleisland</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Ailish O'Connor Pres Castleisland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028AA-BA2F-4898-B80F-2FDC1D673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03BBA28-3D59-4984-9590-993098716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09EF45-7FF4-4738-9BE5-F8660C954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A8550-20EB-422D-8436-26DCA4E4774C}" type="datetimeFigureOut">
              <a:rPr lang="en-IE" smtClean="0"/>
              <a:t>24/03/2021</a:t>
            </a:fld>
            <a:endParaRPr lang="en-IE"/>
          </a:p>
        </p:txBody>
      </p:sp>
      <p:sp>
        <p:nvSpPr>
          <p:cNvPr id="5" name="Footer Placeholder 4">
            <a:extLst>
              <a:ext uri="{FF2B5EF4-FFF2-40B4-BE49-F238E27FC236}">
                <a16:creationId xmlns:a16="http://schemas.microsoft.com/office/drawing/2014/main" id="{3FAA6480-EE62-4390-AD84-7FAD4CF3F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D1D710B-B5D4-40D1-B7B2-116DF4747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810E0-0327-4610-81F7-C501D9BEF97D}" type="slidenum">
              <a:rPr lang="en-IE" smtClean="0"/>
              <a:t>‹#›</a:t>
            </a:fld>
            <a:endParaRPr lang="en-IE"/>
          </a:p>
        </p:txBody>
      </p:sp>
    </p:spTree>
    <p:extLst>
      <p:ext uri="{BB962C8B-B14F-4D97-AF65-F5344CB8AC3E}">
        <p14:creationId xmlns:p14="http://schemas.microsoft.com/office/powerpoint/2010/main" val="22411209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preachingthenewlectionary.com/calendar/" TargetMode="Externa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hebluediamondgallery.com/handwriting/p/planning.html"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B0E10-AABE-44F2-B9A0-7E9C7DB4FB8A}"/>
              </a:ext>
            </a:extLst>
          </p:cNvPr>
          <p:cNvSpPr>
            <a:spLocks noGrp="1"/>
          </p:cNvSpPr>
          <p:nvPr>
            <p:ph type="title"/>
          </p:nvPr>
        </p:nvSpPr>
        <p:spPr>
          <a:xfrm>
            <a:off x="0" y="4669978"/>
            <a:ext cx="12078586" cy="1173700"/>
          </a:xfrm>
        </p:spPr>
        <p:txBody>
          <a:bodyPr anchor="t">
            <a:normAutofit fontScale="90000"/>
          </a:bodyPr>
          <a:lstStyle/>
          <a:p>
            <a:pPr algn="ctr"/>
            <a:r>
              <a:rPr lang="en-GB" b="1" dirty="0">
                <a:solidFill>
                  <a:schemeClr val="bg1"/>
                </a:solidFill>
                <a:latin typeface="+mn-lt"/>
              </a:rPr>
              <a:t>Religious Education Planning</a:t>
            </a:r>
            <a:br>
              <a:rPr lang="en-GB" b="1" dirty="0">
                <a:solidFill>
                  <a:schemeClr val="bg1"/>
                </a:solidFill>
                <a:latin typeface="+mn-lt"/>
              </a:rPr>
            </a:br>
            <a:r>
              <a:rPr lang="en-GB" b="1" dirty="0">
                <a:solidFill>
                  <a:schemeClr val="bg1"/>
                </a:solidFill>
                <a:latin typeface="+mn-lt"/>
              </a:rPr>
              <a:t>-</a:t>
            </a:r>
            <a:br>
              <a:rPr lang="en-GB" sz="4000" b="1" dirty="0">
                <a:solidFill>
                  <a:schemeClr val="bg1"/>
                </a:solidFill>
              </a:rPr>
            </a:br>
            <a:r>
              <a:rPr lang="en-GB" sz="4000" b="1" dirty="0">
                <a:solidFill>
                  <a:schemeClr val="bg1"/>
                </a:solidFill>
              </a:rPr>
              <a:t>Junior Cycle, Transition Year &amp; Non-Exam Leaving Certificate</a:t>
            </a:r>
            <a:endParaRPr lang="en-IE" sz="4000" b="1" dirty="0">
              <a:solidFill>
                <a:schemeClr val="bg1"/>
              </a:solidFill>
            </a:endParaRPr>
          </a:p>
        </p:txBody>
      </p:sp>
      <p:pic>
        <p:nvPicPr>
          <p:cNvPr id="8" name="Picture 7" descr="A picture containing outdoor, building, sky, rock&#10;&#10;Description automatically generated">
            <a:extLst>
              <a:ext uri="{FF2B5EF4-FFF2-40B4-BE49-F238E27FC236}">
                <a16:creationId xmlns:a16="http://schemas.microsoft.com/office/drawing/2014/main" id="{BB5CF88A-AD07-4A9D-B6EF-14CA401356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081" r="1" b="1"/>
          <a:stretch/>
        </p:blipFill>
        <p:spPr>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6" name="Content Placeholder 5" descr="Logo&#10;&#10;Description automatically generated">
            <a:extLst>
              <a:ext uri="{FF2B5EF4-FFF2-40B4-BE49-F238E27FC236}">
                <a16:creationId xmlns:a16="http://schemas.microsoft.com/office/drawing/2014/main" id="{CC4D97D8-06CE-4BFA-B241-800BF3E9BF98}"/>
              </a:ext>
            </a:extLst>
          </p:cNvPr>
          <p:cNvPicPr>
            <a:picLocks noChangeAspect="1"/>
          </p:cNvPicPr>
          <p:nvPr/>
        </p:nvPicPr>
        <p:blipFill rotWithShape="1">
          <a:blip r:embed="rId3">
            <a:extLst>
              <a:ext uri="{28A0092B-C50C-407E-A947-70E740481C1C}">
                <a14:useLocalDpi xmlns:a14="http://schemas.microsoft.com/office/drawing/2010/main" val="0"/>
              </a:ext>
            </a:extLst>
          </a:blip>
          <a:srcRect t="1114" r="2" b="32428"/>
          <a:stretch/>
        </p:blipFill>
        <p:spPr>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7" name="Group 16">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8" name="Freeform: Shape 17">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14282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8D8F3DE-B418-4EA5-8557-3EEAC11E45BD}"/>
              </a:ext>
            </a:extLst>
          </p:cNvPr>
          <p:cNvSpPr>
            <a:spLocks noGrp="1"/>
          </p:cNvSpPr>
          <p:nvPr>
            <p:ph type="title"/>
          </p:nvPr>
        </p:nvSpPr>
        <p:spPr>
          <a:xfrm>
            <a:off x="731520" y="731520"/>
            <a:ext cx="6089904" cy="1426464"/>
          </a:xfrm>
        </p:spPr>
        <p:txBody>
          <a:bodyPr>
            <a:normAutofit/>
          </a:bodyPr>
          <a:lstStyle/>
          <a:p>
            <a:r>
              <a:rPr lang="en-US">
                <a:solidFill>
                  <a:srgbClr val="FFFFFF"/>
                </a:solidFill>
                <a:cs typeface="Calibri Light"/>
              </a:rPr>
              <a:t>Liturgical Calendar</a:t>
            </a:r>
            <a:endParaRPr lang="en-US">
              <a:solidFill>
                <a:srgbClr val="FFFFFF"/>
              </a:solidFill>
            </a:endParaRPr>
          </a:p>
        </p:txBody>
      </p:sp>
      <p:sp>
        <p:nvSpPr>
          <p:cNvPr id="25" name="Rectangle 2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EDD28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28E925-BEA7-40B6-89D7-57DB6C6C2FE6}"/>
              </a:ext>
            </a:extLst>
          </p:cNvPr>
          <p:cNvSpPr>
            <a:spLocks noGrp="1"/>
          </p:cNvSpPr>
          <p:nvPr>
            <p:ph idx="1"/>
          </p:nvPr>
        </p:nvSpPr>
        <p:spPr>
          <a:xfrm>
            <a:off x="516501" y="2605042"/>
            <a:ext cx="6521011" cy="3601707"/>
          </a:xfrm>
        </p:spPr>
        <p:txBody>
          <a:bodyPr vert="horz" lIns="91440" tIns="45720" rIns="91440" bIns="45720" rtlCol="0" anchor="ctr">
            <a:normAutofit/>
          </a:bodyPr>
          <a:lstStyle/>
          <a:p>
            <a:r>
              <a:rPr lang="en-US" sz="2400">
                <a:cs typeface="Calibri"/>
              </a:rPr>
              <a:t>Incorporate the seasons of the Liturgical Year into the student's learning. Each season can be revisited each year – Spiralling in action. Introduce a topic in first year and build upon it each consecutive year.</a:t>
            </a:r>
          </a:p>
          <a:p>
            <a:r>
              <a:rPr lang="en-US" sz="2400">
                <a:cs typeface="Calibri"/>
              </a:rPr>
              <a:t>Example - Season of Lent – Lenten Prayer Services, Lenten Promise Jars, Visual displays. Focus can be placed on an element of Lent in each year e.g. season, rituals, expressing religious belief.</a:t>
            </a:r>
          </a:p>
          <a:p>
            <a:pPr marL="0" indent="0">
              <a:buNone/>
            </a:pPr>
            <a:endParaRPr lang="en-US" sz="2000">
              <a:cs typeface="Calibri"/>
            </a:endParaRPr>
          </a:p>
        </p:txBody>
      </p:sp>
      <p:pic>
        <p:nvPicPr>
          <p:cNvPr id="5" name="Picture 5" descr="Chart&#10;&#10;Description automatically generated">
            <a:extLst>
              <a:ext uri="{FF2B5EF4-FFF2-40B4-BE49-F238E27FC236}">
                <a16:creationId xmlns:a16="http://schemas.microsoft.com/office/drawing/2014/main" id="{70EAE59C-A259-4FB4-9935-661A5D369D1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840" r="9689" b="-3"/>
          <a:stretch/>
        </p:blipFill>
        <p:spPr>
          <a:xfrm>
            <a:off x="7277100" y="2480954"/>
            <a:ext cx="4455979" cy="3918123"/>
          </a:xfrm>
          <a:prstGeom prst="rect">
            <a:avLst/>
          </a:prstGeom>
        </p:spPr>
      </p:pic>
      <p:sp>
        <p:nvSpPr>
          <p:cNvPr id="4" name="Footer Placeholder 3">
            <a:extLst>
              <a:ext uri="{FF2B5EF4-FFF2-40B4-BE49-F238E27FC236}">
                <a16:creationId xmlns:a16="http://schemas.microsoft.com/office/drawing/2014/main" id="{3542CC41-AF45-4CC5-8404-8772EDA5353D}"/>
              </a:ext>
            </a:extLst>
          </p:cNvPr>
          <p:cNvSpPr>
            <a:spLocks noGrp="1"/>
          </p:cNvSpPr>
          <p:nvPr>
            <p:ph type="ftr" sz="quarter" idx="11"/>
          </p:nvPr>
        </p:nvSpPr>
        <p:spPr>
          <a:xfrm>
            <a:off x="462058" y="6407779"/>
            <a:ext cx="6675120" cy="365125"/>
          </a:xfrm>
        </p:spPr>
        <p:txBody>
          <a:bodyPr>
            <a:normAutofit/>
          </a:bodyPr>
          <a:lstStyle/>
          <a:p>
            <a:pPr algn="l">
              <a:spcAft>
                <a:spcPts val="600"/>
              </a:spcAft>
            </a:pPr>
            <a:r>
              <a:rPr lang="en-US" sz="1050">
                <a:solidFill>
                  <a:schemeClr val="tx1">
                    <a:lumMod val="50000"/>
                    <a:lumOff val="50000"/>
                  </a:schemeClr>
                </a:solidFill>
              </a:rPr>
              <a:t>Ailish O'Connor Pres Castleisland</a:t>
            </a:r>
          </a:p>
        </p:txBody>
      </p:sp>
    </p:spTree>
    <p:extLst>
      <p:ext uri="{BB962C8B-B14F-4D97-AF65-F5344CB8AC3E}">
        <p14:creationId xmlns:p14="http://schemas.microsoft.com/office/powerpoint/2010/main" val="157574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D3F08-F2BB-41B8-AE6B-D1C29208D17C}"/>
              </a:ext>
            </a:extLst>
          </p:cNvPr>
          <p:cNvSpPr>
            <a:spLocks noGrp="1"/>
          </p:cNvSpPr>
          <p:nvPr>
            <p:ph type="title"/>
          </p:nvPr>
        </p:nvSpPr>
        <p:spPr>
          <a:xfrm>
            <a:off x="635000" y="640823"/>
            <a:ext cx="3418659" cy="5583148"/>
          </a:xfrm>
        </p:spPr>
        <p:txBody>
          <a:bodyPr anchor="ctr">
            <a:normAutofit/>
          </a:bodyPr>
          <a:lstStyle/>
          <a:p>
            <a:r>
              <a:rPr lang="en-US" sz="5400" dirty="0">
                <a:cs typeface="Calibri Light"/>
              </a:rPr>
              <a:t>Links to Wellbeing</a:t>
            </a:r>
            <a:endParaRPr lang="en-US" sz="5400" dirty="0"/>
          </a:p>
        </p:txBody>
      </p:sp>
      <p:sp>
        <p:nvSpPr>
          <p:cNvPr id="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6FD681B-FDF1-4EAC-885B-EB7419A9A56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Ailish O'Connor Pres </a:t>
            </a:r>
            <a:r>
              <a:rPr lang="en-US" dirty="0" err="1"/>
              <a:t>Castleisland</a:t>
            </a:r>
            <a:endParaRPr lang="en-US" err="1"/>
          </a:p>
        </p:txBody>
      </p:sp>
      <p:graphicFrame>
        <p:nvGraphicFramePr>
          <p:cNvPr id="9" name="Content Placeholder 2">
            <a:extLst>
              <a:ext uri="{FF2B5EF4-FFF2-40B4-BE49-F238E27FC236}">
                <a16:creationId xmlns:a16="http://schemas.microsoft.com/office/drawing/2014/main" id="{B289A351-A528-4A81-BF2B-FEB7D3A40567}"/>
              </a:ext>
            </a:extLst>
          </p:cNvPr>
          <p:cNvGraphicFramePr>
            <a:graphicFrameLocks noGrp="1"/>
          </p:cNvGraphicFramePr>
          <p:nvPr>
            <p:ph idx="1"/>
            <p:extLst>
              <p:ext uri="{D42A27DB-BD31-4B8C-83A1-F6EECF244321}">
                <p14:modId xmlns:p14="http://schemas.microsoft.com/office/powerpoint/2010/main" val="21729151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52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2CBD3-3964-4408-86E6-9E18B6EAEDEC}"/>
              </a:ext>
            </a:extLst>
          </p:cNvPr>
          <p:cNvSpPr>
            <a:spLocks noGrp="1"/>
          </p:cNvSpPr>
          <p:nvPr>
            <p:ph type="title"/>
          </p:nvPr>
        </p:nvSpPr>
        <p:spPr>
          <a:xfrm>
            <a:off x="635000" y="640823"/>
            <a:ext cx="3418659" cy="5583148"/>
          </a:xfrm>
        </p:spPr>
        <p:txBody>
          <a:bodyPr anchor="ctr">
            <a:normAutofit/>
          </a:bodyPr>
          <a:lstStyle/>
          <a:p>
            <a:r>
              <a:rPr lang="en-US" sz="5400">
                <a:cs typeface="Calibri Light"/>
              </a:rPr>
              <a:t>Links to the Three Strands</a:t>
            </a:r>
            <a:endParaRPr lang="en-US" sz="5400"/>
          </a:p>
        </p:txBody>
      </p:sp>
      <p:sp>
        <p:nvSpPr>
          <p:cNvPr id="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C282439-883E-48D4-88F8-35DA1C121F4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Ailish O'Connor Pres Castleisland</a:t>
            </a:r>
          </a:p>
        </p:txBody>
      </p:sp>
      <p:graphicFrame>
        <p:nvGraphicFramePr>
          <p:cNvPr id="9" name="Content Placeholder 2">
            <a:extLst>
              <a:ext uri="{FF2B5EF4-FFF2-40B4-BE49-F238E27FC236}">
                <a16:creationId xmlns:a16="http://schemas.microsoft.com/office/drawing/2014/main" id="{385C4AF3-74D5-4A75-B183-520D5A56A90D}"/>
              </a:ext>
            </a:extLst>
          </p:cNvPr>
          <p:cNvGraphicFramePr>
            <a:graphicFrameLocks noGrp="1"/>
          </p:cNvGraphicFramePr>
          <p:nvPr>
            <p:ph idx="1"/>
            <p:extLst>
              <p:ext uri="{D42A27DB-BD31-4B8C-83A1-F6EECF244321}">
                <p14:modId xmlns:p14="http://schemas.microsoft.com/office/powerpoint/2010/main" val="9569912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55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6DB1-ECFF-4EA7-8752-637115A7D6D3}"/>
              </a:ext>
            </a:extLst>
          </p:cNvPr>
          <p:cNvSpPr>
            <a:spLocks noGrp="1"/>
          </p:cNvSpPr>
          <p:nvPr>
            <p:ph type="title"/>
          </p:nvPr>
        </p:nvSpPr>
        <p:spPr>
          <a:xfrm>
            <a:off x="524741" y="620392"/>
            <a:ext cx="3808268" cy="5504688"/>
          </a:xfrm>
        </p:spPr>
        <p:txBody>
          <a:bodyPr>
            <a:normAutofit/>
          </a:bodyPr>
          <a:lstStyle/>
          <a:p>
            <a:r>
              <a:rPr lang="en-US" sz="5600">
                <a:cs typeface="Calibri Light"/>
              </a:rPr>
              <a:t>Department Planning</a:t>
            </a:r>
            <a:endParaRPr lang="en-US" sz="5600"/>
          </a:p>
        </p:txBody>
      </p:sp>
      <p:sp>
        <p:nvSpPr>
          <p:cNvPr id="10" name="Rectangle 9">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1900CE9-514A-47FE-9077-E4739CA6B33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Ailish O'Connor Pres Castleisland</a:t>
            </a:r>
          </a:p>
        </p:txBody>
      </p:sp>
      <p:graphicFrame>
        <p:nvGraphicFramePr>
          <p:cNvPr id="6" name="Content Placeholder 2">
            <a:extLst>
              <a:ext uri="{FF2B5EF4-FFF2-40B4-BE49-F238E27FC236}">
                <a16:creationId xmlns:a16="http://schemas.microsoft.com/office/drawing/2014/main" id="{0A372ADC-EB0A-423B-9675-103CBC30951D}"/>
              </a:ext>
            </a:extLst>
          </p:cNvPr>
          <p:cNvGraphicFramePr>
            <a:graphicFrameLocks noGrp="1"/>
          </p:cNvGraphicFramePr>
          <p:nvPr>
            <p:ph idx="1"/>
            <p:extLst>
              <p:ext uri="{D42A27DB-BD31-4B8C-83A1-F6EECF244321}">
                <p14:modId xmlns:p14="http://schemas.microsoft.com/office/powerpoint/2010/main" val="289866387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12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95E4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F51CEB-FB74-455B-9186-8F169F4D4CF1}"/>
              </a:ext>
            </a:extLst>
          </p:cNvPr>
          <p:cNvSpPr>
            <a:spLocks noGrp="1"/>
          </p:cNvSpPr>
          <p:nvPr>
            <p:ph type="title"/>
          </p:nvPr>
        </p:nvSpPr>
        <p:spPr>
          <a:xfrm>
            <a:off x="524256" y="491260"/>
            <a:ext cx="6594189" cy="1625210"/>
          </a:xfrm>
        </p:spPr>
        <p:txBody>
          <a:bodyPr>
            <a:normAutofit/>
          </a:bodyPr>
          <a:lstStyle/>
          <a:p>
            <a:r>
              <a:rPr lang="en-US">
                <a:solidFill>
                  <a:srgbClr val="FFFFFF"/>
                </a:solidFill>
                <a:cs typeface="Calibri Light"/>
              </a:rPr>
              <a:t>Creating a Unit of Learning.</a:t>
            </a:r>
            <a:endParaRPr lang="en-US">
              <a:solidFill>
                <a:srgbClr val="FFFFFF"/>
              </a:solidFill>
            </a:endParaRPr>
          </a:p>
        </p:txBody>
      </p:sp>
      <p:pic>
        <p:nvPicPr>
          <p:cNvPr id="6" name="Picture 5" descr="Light bulb on yellow background with sketched light beams and cord">
            <a:extLst>
              <a:ext uri="{FF2B5EF4-FFF2-40B4-BE49-F238E27FC236}">
                <a16:creationId xmlns:a16="http://schemas.microsoft.com/office/drawing/2014/main" id="{B762A844-0268-4BA5-B987-0A337B53A274}"/>
              </a:ext>
            </a:extLst>
          </p:cNvPr>
          <p:cNvPicPr>
            <a:picLocks noChangeAspect="1"/>
          </p:cNvPicPr>
          <p:nvPr/>
        </p:nvPicPr>
        <p:blipFill rotWithShape="1">
          <a:blip r:embed="rId2"/>
          <a:srcRect t="3000" r="1" b="3005"/>
          <a:stretch/>
        </p:blipFill>
        <p:spPr>
          <a:xfrm>
            <a:off x="327547" y="2454903"/>
            <a:ext cx="7058306" cy="4080254"/>
          </a:xfrm>
          <a:prstGeom prst="rect">
            <a:avLst/>
          </a:prstGeom>
        </p:spPr>
      </p:pic>
      <p:sp>
        <p:nvSpPr>
          <p:cNvPr id="4" name="Footer Placeholder 3">
            <a:extLst>
              <a:ext uri="{FF2B5EF4-FFF2-40B4-BE49-F238E27FC236}">
                <a16:creationId xmlns:a16="http://schemas.microsoft.com/office/drawing/2014/main" id="{5F984856-8357-4662-A288-77E38E38B7C2}"/>
              </a:ext>
            </a:extLst>
          </p:cNvPr>
          <p:cNvSpPr>
            <a:spLocks noGrp="1"/>
          </p:cNvSpPr>
          <p:nvPr>
            <p:ph type="ftr" sz="quarter" idx="11"/>
          </p:nvPr>
        </p:nvSpPr>
        <p:spPr>
          <a:xfrm>
            <a:off x="524256" y="6535157"/>
            <a:ext cx="6594189" cy="274320"/>
          </a:xfrm>
        </p:spPr>
        <p:txBody>
          <a:bodyPr>
            <a:normAutofit/>
          </a:bodyPr>
          <a:lstStyle/>
          <a:p>
            <a:pPr algn="l">
              <a:spcAft>
                <a:spcPts val="600"/>
              </a:spcAft>
            </a:pPr>
            <a:r>
              <a:rPr lang="en-US" sz="1050">
                <a:solidFill>
                  <a:schemeClr val="tx1">
                    <a:lumMod val="50000"/>
                    <a:lumOff val="50000"/>
                  </a:schemeClr>
                </a:solidFill>
              </a:rPr>
              <a:t>Ailish O'Connor Pres Castleisland</a:t>
            </a:r>
          </a:p>
        </p:txBody>
      </p:sp>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65F8CA-98FD-4122-B93C-1AE68B6F9298}"/>
              </a:ext>
            </a:extLst>
          </p:cNvPr>
          <p:cNvSpPr>
            <a:spLocks noGrp="1"/>
          </p:cNvSpPr>
          <p:nvPr>
            <p:ph idx="1"/>
          </p:nvPr>
        </p:nvSpPr>
        <p:spPr>
          <a:xfrm>
            <a:off x="8029319" y="917725"/>
            <a:ext cx="3424739" cy="4852362"/>
          </a:xfrm>
        </p:spPr>
        <p:txBody>
          <a:bodyPr vert="horz" lIns="91440" tIns="45720" rIns="91440" bIns="45720" rtlCol="0" anchor="ctr">
            <a:normAutofit/>
          </a:bodyPr>
          <a:lstStyle/>
          <a:p>
            <a:pPr marL="0" indent="0">
              <a:buNone/>
            </a:pPr>
            <a:r>
              <a:rPr lang="en-US" sz="2000" dirty="0">
                <a:solidFill>
                  <a:srgbClr val="FFFFFF"/>
                </a:solidFill>
                <a:cs typeface="Calibri"/>
              </a:rPr>
              <a:t>What to include:</a:t>
            </a:r>
          </a:p>
          <a:p>
            <a:r>
              <a:rPr lang="en-US" sz="2000" dirty="0">
                <a:solidFill>
                  <a:srgbClr val="FFFFFF"/>
                </a:solidFill>
                <a:cs typeface="Calibri"/>
              </a:rPr>
              <a:t>Aim of the Unit</a:t>
            </a:r>
          </a:p>
          <a:p>
            <a:r>
              <a:rPr lang="en-US" sz="2000" dirty="0">
                <a:solidFill>
                  <a:srgbClr val="FFFFFF"/>
                </a:solidFill>
                <a:cs typeface="Calibri"/>
              </a:rPr>
              <a:t>Learning Outcomes</a:t>
            </a:r>
          </a:p>
          <a:p>
            <a:r>
              <a:rPr lang="en-US" sz="2000" dirty="0">
                <a:solidFill>
                  <a:srgbClr val="FFFFFF"/>
                </a:solidFill>
                <a:cs typeface="Calibri"/>
              </a:rPr>
              <a:t>L1LP/L2LP</a:t>
            </a:r>
          </a:p>
          <a:p>
            <a:r>
              <a:rPr lang="en-US" sz="2000" dirty="0">
                <a:solidFill>
                  <a:srgbClr val="FFFFFF"/>
                </a:solidFill>
                <a:cs typeface="Calibri"/>
              </a:rPr>
              <a:t>Assessment </a:t>
            </a:r>
          </a:p>
          <a:p>
            <a:r>
              <a:rPr lang="en-US" sz="2000" dirty="0">
                <a:solidFill>
                  <a:srgbClr val="FFFFFF"/>
                </a:solidFill>
                <a:cs typeface="Calibri"/>
              </a:rPr>
              <a:t>Learning Experiences.</a:t>
            </a:r>
          </a:p>
          <a:p>
            <a:r>
              <a:rPr lang="en-US" sz="2000" dirty="0">
                <a:solidFill>
                  <a:srgbClr val="FFFFFF"/>
                </a:solidFill>
                <a:cs typeface="Calibri"/>
              </a:rPr>
              <a:t>CBAs</a:t>
            </a:r>
          </a:p>
          <a:p>
            <a:r>
              <a:rPr lang="en-US" sz="2000" dirty="0">
                <a:solidFill>
                  <a:srgbClr val="FFFFFF"/>
                </a:solidFill>
                <a:cs typeface="Calibri"/>
              </a:rPr>
              <a:t>Key Skills</a:t>
            </a:r>
          </a:p>
        </p:txBody>
      </p:sp>
    </p:spTree>
    <p:extLst>
      <p:ext uri="{BB962C8B-B14F-4D97-AF65-F5344CB8AC3E}">
        <p14:creationId xmlns:p14="http://schemas.microsoft.com/office/powerpoint/2010/main" val="26186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76C6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D48076-8198-4567-BD01-01FB18144A1C}"/>
              </a:ext>
            </a:extLst>
          </p:cNvPr>
          <p:cNvSpPr>
            <a:spLocks noGrp="1"/>
          </p:cNvSpPr>
          <p:nvPr>
            <p:ph type="title"/>
          </p:nvPr>
        </p:nvSpPr>
        <p:spPr>
          <a:xfrm>
            <a:off x="524256" y="491260"/>
            <a:ext cx="6594189" cy="1625210"/>
          </a:xfrm>
        </p:spPr>
        <p:txBody>
          <a:bodyPr>
            <a:normAutofit/>
          </a:bodyPr>
          <a:lstStyle/>
          <a:p>
            <a:r>
              <a:rPr lang="en-US" dirty="0">
                <a:solidFill>
                  <a:srgbClr val="FFFFFF"/>
                </a:solidFill>
                <a:cs typeface="Calibri Light"/>
              </a:rPr>
              <a:t>Individual Class Planning</a:t>
            </a:r>
            <a:endParaRPr lang="en-US" dirty="0">
              <a:solidFill>
                <a:srgbClr val="FFFFFF"/>
              </a:solidFill>
            </a:endParaRPr>
          </a:p>
        </p:txBody>
      </p:sp>
      <p:pic>
        <p:nvPicPr>
          <p:cNvPr id="6" name="Picture 5" descr="Orange coloured pencil standing out from the crowd of black pencils">
            <a:extLst>
              <a:ext uri="{FF2B5EF4-FFF2-40B4-BE49-F238E27FC236}">
                <a16:creationId xmlns:a16="http://schemas.microsoft.com/office/drawing/2014/main" id="{7919C721-A1AC-4D4C-B830-E8EA468A09D4}"/>
              </a:ext>
            </a:extLst>
          </p:cNvPr>
          <p:cNvPicPr>
            <a:picLocks noChangeAspect="1"/>
          </p:cNvPicPr>
          <p:nvPr/>
        </p:nvPicPr>
        <p:blipFill rotWithShape="1">
          <a:blip r:embed="rId2"/>
          <a:srcRect t="1827" r="1" b="1828"/>
          <a:stretch/>
        </p:blipFill>
        <p:spPr>
          <a:xfrm>
            <a:off x="327547" y="2454903"/>
            <a:ext cx="7058306" cy="4080254"/>
          </a:xfrm>
          <a:prstGeom prst="rect">
            <a:avLst/>
          </a:prstGeom>
        </p:spPr>
      </p:pic>
      <p:sp>
        <p:nvSpPr>
          <p:cNvPr id="4" name="Footer Placeholder 3">
            <a:extLst>
              <a:ext uri="{FF2B5EF4-FFF2-40B4-BE49-F238E27FC236}">
                <a16:creationId xmlns:a16="http://schemas.microsoft.com/office/drawing/2014/main" id="{E41ED8A9-5324-43B5-B45C-B6ABF280E73D}"/>
              </a:ext>
            </a:extLst>
          </p:cNvPr>
          <p:cNvSpPr>
            <a:spLocks noGrp="1"/>
          </p:cNvSpPr>
          <p:nvPr>
            <p:ph type="ftr" sz="quarter" idx="11"/>
          </p:nvPr>
        </p:nvSpPr>
        <p:spPr>
          <a:xfrm>
            <a:off x="524256" y="6535157"/>
            <a:ext cx="6594189" cy="274320"/>
          </a:xfrm>
        </p:spPr>
        <p:txBody>
          <a:bodyPr>
            <a:normAutofit/>
          </a:bodyPr>
          <a:lstStyle/>
          <a:p>
            <a:pPr algn="l">
              <a:spcAft>
                <a:spcPts val="600"/>
              </a:spcAft>
            </a:pPr>
            <a:r>
              <a:rPr lang="en-US" sz="1050" dirty="0">
                <a:solidFill>
                  <a:schemeClr val="tx1">
                    <a:lumMod val="50000"/>
                    <a:lumOff val="50000"/>
                  </a:schemeClr>
                </a:solidFill>
              </a:rPr>
              <a:t>Ailish O'Connor Pres </a:t>
            </a:r>
            <a:r>
              <a:rPr lang="en-US" sz="1050" dirty="0" err="1">
                <a:solidFill>
                  <a:schemeClr val="tx1">
                    <a:lumMod val="50000"/>
                    <a:lumOff val="50000"/>
                  </a:schemeClr>
                </a:solidFill>
              </a:rPr>
              <a:t>Castleisland</a:t>
            </a:r>
          </a:p>
        </p:txBody>
      </p:sp>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C27E92-9535-44D3-9187-493928989EF1}"/>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cs typeface="Calibri"/>
              </a:rPr>
              <a:t>Individual teacher style</a:t>
            </a:r>
          </a:p>
          <a:p>
            <a:r>
              <a:rPr lang="en-US" sz="2000" dirty="0">
                <a:solidFill>
                  <a:srgbClr val="FFFFFF"/>
                </a:solidFill>
                <a:cs typeface="Calibri"/>
              </a:rPr>
              <a:t>Class Group</a:t>
            </a:r>
          </a:p>
          <a:p>
            <a:r>
              <a:rPr lang="en-US" sz="2000" dirty="0">
                <a:solidFill>
                  <a:srgbClr val="FFFFFF"/>
                </a:solidFill>
                <a:cs typeface="Calibri"/>
              </a:rPr>
              <a:t>Differentiation</a:t>
            </a:r>
          </a:p>
          <a:p>
            <a:r>
              <a:rPr lang="en-US" sz="2000" dirty="0">
                <a:solidFill>
                  <a:srgbClr val="FFFFFF"/>
                </a:solidFill>
                <a:cs typeface="Calibri"/>
              </a:rPr>
              <a:t>School Ethos and Culture</a:t>
            </a:r>
          </a:p>
          <a:p>
            <a:r>
              <a:rPr lang="en-US" sz="2000" dirty="0">
                <a:solidFill>
                  <a:srgbClr val="FFFFFF"/>
                </a:solidFill>
                <a:cs typeface="Calibri"/>
              </a:rPr>
              <a:t>Liturgical Calendar</a:t>
            </a:r>
          </a:p>
          <a:p>
            <a:r>
              <a:rPr lang="en-US" sz="2000" dirty="0">
                <a:solidFill>
                  <a:srgbClr val="FFFFFF"/>
                </a:solidFill>
                <a:cs typeface="Calibri"/>
              </a:rPr>
              <a:t>Wellbeing</a:t>
            </a:r>
          </a:p>
          <a:p>
            <a:r>
              <a:rPr lang="en-US" sz="2000" dirty="0">
                <a:solidFill>
                  <a:srgbClr val="FFFFFF"/>
                </a:solidFill>
                <a:cs typeface="Calibri"/>
              </a:rPr>
              <a:t>SIP</a:t>
            </a:r>
          </a:p>
        </p:txBody>
      </p:sp>
    </p:spTree>
    <p:extLst>
      <p:ext uri="{BB962C8B-B14F-4D97-AF65-F5344CB8AC3E}">
        <p14:creationId xmlns:p14="http://schemas.microsoft.com/office/powerpoint/2010/main" val="422003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FAC92C-7803-4B96-93D9-0F24ECC7FC0F}"/>
              </a:ext>
            </a:extLst>
          </p:cNvPr>
          <p:cNvSpPr>
            <a:spLocks noGrp="1"/>
          </p:cNvSpPr>
          <p:nvPr>
            <p:ph type="ctrTitle"/>
          </p:nvPr>
        </p:nvSpPr>
        <p:spPr>
          <a:xfrm>
            <a:off x="4038600" y="1939159"/>
            <a:ext cx="7644627" cy="2751086"/>
          </a:xfrm>
        </p:spPr>
        <p:txBody>
          <a:bodyPr>
            <a:normAutofit/>
          </a:bodyPr>
          <a:lstStyle/>
          <a:p>
            <a:pPr algn="r"/>
            <a:r>
              <a:rPr lang="en-IE" dirty="0"/>
              <a:t>Transition Year RE </a:t>
            </a:r>
            <a:endParaRPr lang="en-IE"/>
          </a:p>
        </p:txBody>
      </p:sp>
      <p:sp>
        <p:nvSpPr>
          <p:cNvPr id="3" name="Subtitle 2">
            <a:extLst>
              <a:ext uri="{FF2B5EF4-FFF2-40B4-BE49-F238E27FC236}">
                <a16:creationId xmlns:a16="http://schemas.microsoft.com/office/drawing/2014/main" id="{6678E6BE-D5B3-4EE3-B2CB-48E447118545}"/>
              </a:ext>
            </a:extLst>
          </p:cNvPr>
          <p:cNvSpPr>
            <a:spLocks noGrp="1"/>
          </p:cNvSpPr>
          <p:nvPr>
            <p:ph type="subTitle" idx="1"/>
          </p:nvPr>
        </p:nvSpPr>
        <p:spPr>
          <a:xfrm>
            <a:off x="4038600" y="4782320"/>
            <a:ext cx="7644627" cy="1329443"/>
          </a:xfrm>
        </p:spPr>
        <p:txBody>
          <a:bodyPr>
            <a:normAutofit/>
          </a:bodyPr>
          <a:lstStyle/>
          <a:p>
            <a:pPr algn="r"/>
            <a:r>
              <a:rPr lang="en-IE" dirty="0"/>
              <a:t>Looking Up Course</a:t>
            </a:r>
            <a:endParaRPr lang="en-IE"/>
          </a:p>
        </p:txBody>
      </p:sp>
    </p:spTree>
    <p:extLst>
      <p:ext uri="{BB962C8B-B14F-4D97-AF65-F5344CB8AC3E}">
        <p14:creationId xmlns:p14="http://schemas.microsoft.com/office/powerpoint/2010/main" val="34938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C079E-56D8-4006-9FDE-ECB4AC75AFF0}"/>
              </a:ext>
            </a:extLst>
          </p:cNvPr>
          <p:cNvSpPr>
            <a:spLocks noGrp="1"/>
          </p:cNvSpPr>
          <p:nvPr>
            <p:ph type="title"/>
          </p:nvPr>
        </p:nvSpPr>
        <p:spPr>
          <a:xfrm>
            <a:off x="294685" y="24559"/>
            <a:ext cx="5314536" cy="1325563"/>
          </a:xfrm>
        </p:spPr>
        <p:txBody>
          <a:bodyPr>
            <a:normAutofit/>
          </a:bodyPr>
          <a:lstStyle/>
          <a:p>
            <a:r>
              <a:rPr lang="en-GB" b="1" i="0" dirty="0">
                <a:effectLst/>
                <a:latin typeface="Candara Light" panose="020E0502030303020204" pitchFamily="34" charset="0"/>
              </a:rPr>
              <a:t>Transition Year Prayer</a:t>
            </a:r>
            <a:endParaRPr lang="en-IE" dirty="0"/>
          </a:p>
        </p:txBody>
      </p:sp>
      <p:sp>
        <p:nvSpPr>
          <p:cNvPr id="3" name="Content Placeholder 2">
            <a:extLst>
              <a:ext uri="{FF2B5EF4-FFF2-40B4-BE49-F238E27FC236}">
                <a16:creationId xmlns:a16="http://schemas.microsoft.com/office/drawing/2014/main" id="{4EE5BDE9-C7A7-4509-9EFE-068ADDE5F661}"/>
              </a:ext>
            </a:extLst>
          </p:cNvPr>
          <p:cNvSpPr>
            <a:spLocks noGrp="1"/>
          </p:cNvSpPr>
          <p:nvPr>
            <p:ph idx="1"/>
          </p:nvPr>
        </p:nvSpPr>
        <p:spPr>
          <a:xfrm>
            <a:off x="849086" y="1017722"/>
            <a:ext cx="5901055" cy="5840278"/>
          </a:xfrm>
        </p:spPr>
        <p:txBody>
          <a:bodyPr anchor="t">
            <a:normAutofit fontScale="92500" lnSpcReduction="10000"/>
          </a:bodyPr>
          <a:lstStyle/>
          <a:p>
            <a:pPr marL="0" indent="0" algn="ctr" rtl="0" fontAlgn="base">
              <a:buNone/>
            </a:pPr>
            <a:r>
              <a:rPr lang="en-GB" sz="2400" b="1" i="0" u="none" strike="noStrike" dirty="0">
                <a:effectLst/>
                <a:latin typeface="Bembo" panose="02020502050201020203" pitchFamily="18" charset="0"/>
              </a:rPr>
              <a:t>Dear Jesus, </a:t>
            </a:r>
          </a:p>
          <a:p>
            <a:pPr marL="0" indent="0" algn="ctr" rtl="0" fontAlgn="base">
              <a:buNone/>
            </a:pPr>
            <a:r>
              <a:rPr lang="en-GB" sz="2400" b="1" i="0" u="none" strike="noStrike" dirty="0">
                <a:effectLst/>
                <a:latin typeface="Bembo" panose="02020502050201020203" pitchFamily="18" charset="0"/>
              </a:rPr>
              <a:t>Listen to our prayer and promise at hard times You’ll be there,</a:t>
            </a:r>
            <a:r>
              <a:rPr lang="en-IE" sz="2400" b="0" i="0" dirty="0">
                <a:effectLst/>
                <a:latin typeface="Bembo" panose="02020502050201020203" pitchFamily="18" charset="0"/>
              </a:rPr>
              <a:t>​</a:t>
            </a:r>
          </a:p>
          <a:p>
            <a:pPr marL="0" indent="0" algn="ctr" rtl="0" fontAlgn="base">
              <a:buNone/>
            </a:pPr>
            <a:r>
              <a:rPr lang="en-GB" sz="2400" b="1" i="0" u="none" strike="noStrike" dirty="0">
                <a:effectLst/>
                <a:latin typeface="Bembo" panose="02020502050201020203" pitchFamily="18" charset="0"/>
              </a:rPr>
              <a:t>We hope You treat us with love and care and we know we can turn to You anywhere,</a:t>
            </a:r>
            <a:r>
              <a:rPr lang="en-IE" sz="2400" b="0" i="0" dirty="0">
                <a:effectLst/>
                <a:latin typeface="Bembo" panose="02020502050201020203" pitchFamily="18" charset="0"/>
              </a:rPr>
              <a:t>​</a:t>
            </a:r>
          </a:p>
          <a:p>
            <a:pPr marL="0" indent="0" algn="ctr" rtl="0" fontAlgn="base">
              <a:buNone/>
            </a:pPr>
            <a:r>
              <a:rPr lang="en-GB" sz="2400" b="1" dirty="0">
                <a:latin typeface="Bembo" panose="02020502050201020203" pitchFamily="18" charset="0"/>
              </a:rPr>
              <a:t>We </a:t>
            </a:r>
            <a:r>
              <a:rPr lang="en-GB" sz="2400" b="1" i="0" u="none" strike="noStrike" dirty="0">
                <a:effectLst/>
                <a:latin typeface="Bembo" panose="02020502050201020203" pitchFamily="18" charset="0"/>
              </a:rPr>
              <a:t>hope this year is full of fun and happiness and we are very grateful for every moment we spend together. </a:t>
            </a:r>
            <a:r>
              <a:rPr lang="en-IE" sz="2400" b="0" i="0" dirty="0">
                <a:effectLst/>
                <a:latin typeface="Bembo" panose="02020502050201020203" pitchFamily="18" charset="0"/>
              </a:rPr>
              <a:t>​</a:t>
            </a:r>
          </a:p>
          <a:p>
            <a:pPr marL="0" indent="0" algn="ctr" rtl="0" fontAlgn="base">
              <a:buNone/>
            </a:pPr>
            <a:r>
              <a:rPr lang="en-GB" sz="2400" b="1" i="0" u="none" strike="noStrike" dirty="0">
                <a:effectLst/>
                <a:latin typeface="Bembo" panose="02020502050201020203" pitchFamily="18" charset="0"/>
              </a:rPr>
              <a:t>We pray for the people affected by Covid 19 that they will get well soon and recover.</a:t>
            </a:r>
            <a:r>
              <a:rPr lang="en-IE" sz="2400" b="0" i="0" dirty="0">
                <a:effectLst/>
                <a:latin typeface="Bembo" panose="02020502050201020203" pitchFamily="18" charset="0"/>
              </a:rPr>
              <a:t>​</a:t>
            </a:r>
          </a:p>
          <a:p>
            <a:pPr marL="0" indent="0" algn="ctr" rtl="0" fontAlgn="base">
              <a:buNone/>
            </a:pPr>
            <a:r>
              <a:rPr lang="en-GB" sz="2400" b="1" i="0" u="none" strike="noStrike" dirty="0">
                <a:effectLst/>
                <a:latin typeface="Bembo" panose="02020502050201020203" pitchFamily="18" charset="0"/>
              </a:rPr>
              <a:t>Grant us each day the desire to do our best, to grow mentally, morally and physically. </a:t>
            </a:r>
            <a:r>
              <a:rPr lang="en-IE" sz="2400" b="0" i="0" dirty="0">
                <a:effectLst/>
                <a:latin typeface="Bembo" panose="02020502050201020203" pitchFamily="18" charset="0"/>
              </a:rPr>
              <a:t>​</a:t>
            </a:r>
          </a:p>
          <a:p>
            <a:pPr marL="0" indent="0" algn="ctr" rtl="0" fontAlgn="base">
              <a:buNone/>
            </a:pPr>
            <a:r>
              <a:rPr lang="en-GB" sz="2400" b="1" i="0" u="none" strike="noStrike" dirty="0">
                <a:effectLst/>
                <a:latin typeface="Bembo" panose="02020502050201020203" pitchFamily="18" charset="0"/>
              </a:rPr>
              <a:t>Fill our minds with knowledge and give us the strength to always try our best at school and at home.</a:t>
            </a:r>
            <a:r>
              <a:rPr lang="en-IE" sz="2400" b="0" i="0" dirty="0">
                <a:effectLst/>
                <a:latin typeface="Bembo" panose="02020502050201020203" pitchFamily="18" charset="0"/>
              </a:rPr>
              <a:t>​</a:t>
            </a:r>
          </a:p>
          <a:p>
            <a:pPr marL="0" indent="0" algn="ctr" rtl="0" fontAlgn="base">
              <a:buNone/>
            </a:pPr>
            <a:r>
              <a:rPr lang="en-GB" sz="2400" b="1" i="0" u="none" strike="noStrike" dirty="0">
                <a:effectLst/>
                <a:latin typeface="Bembo" panose="02020502050201020203" pitchFamily="18" charset="0"/>
              </a:rPr>
              <a:t>And that we may reach our full potential.</a:t>
            </a:r>
            <a:r>
              <a:rPr lang="en-IE" sz="2400" b="0" i="0" dirty="0">
                <a:effectLst/>
                <a:latin typeface="Bembo" panose="02020502050201020203" pitchFamily="18" charset="0"/>
              </a:rPr>
              <a:t>​</a:t>
            </a:r>
          </a:p>
          <a:p>
            <a:pPr marL="0" indent="0" algn="ctr" rtl="0" fontAlgn="base">
              <a:buNone/>
            </a:pPr>
            <a:r>
              <a:rPr lang="en-GB" sz="2400" b="1" i="0" u="none" strike="noStrike" dirty="0">
                <a:effectLst/>
                <a:latin typeface="Bembo" panose="02020502050201020203" pitchFamily="18" charset="0"/>
              </a:rPr>
              <a:t>Amen</a:t>
            </a:r>
            <a:endParaRPr lang="en-IE" sz="2400" b="0" i="0" dirty="0">
              <a:effectLst/>
              <a:latin typeface="Bembo" panose="02020502050201020203" pitchFamily="18" charset="0"/>
            </a:endParaRPr>
          </a:p>
          <a:p>
            <a:endParaRPr lang="en-IE" sz="1100" dirty="0"/>
          </a:p>
        </p:txBody>
      </p:sp>
      <p:sp>
        <p:nvSpPr>
          <p:cNvPr id="135" name="Freeform: Shape 1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oughts and prayers: miracles, Christianity and praying for rain">
            <a:extLst>
              <a:ext uri="{FF2B5EF4-FFF2-40B4-BE49-F238E27FC236}">
                <a16:creationId xmlns:a16="http://schemas.microsoft.com/office/drawing/2014/main" id="{6CB1C8B9-76F9-4821-9C90-22A844D772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47" r="14315"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63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778CDECA-07C1-454D-8B72-AE7C17024A4F}"/>
              </a:ext>
            </a:extLst>
          </p:cNvPr>
          <p:cNvSpPr>
            <a:spLocks noGrp="1"/>
          </p:cNvSpPr>
          <p:nvPr>
            <p:ph type="title"/>
          </p:nvPr>
        </p:nvSpPr>
        <p:spPr>
          <a:xfrm>
            <a:off x="1098468" y="885651"/>
            <a:ext cx="3229803" cy="4624603"/>
          </a:xfrm>
        </p:spPr>
        <p:txBody>
          <a:bodyPr>
            <a:normAutofit/>
          </a:bodyPr>
          <a:lstStyle/>
          <a:p>
            <a:r>
              <a:rPr lang="en-GB" sz="4100" b="1" i="0" u="none" strike="noStrike" dirty="0">
                <a:solidFill>
                  <a:srgbClr val="FFFFFF"/>
                </a:solidFill>
                <a:effectLst/>
                <a:latin typeface="Candara Light" panose="020E0502030303020204" pitchFamily="34" charset="0"/>
              </a:rPr>
              <a:t>The aim of the Catholic Post-Primary Religious Education Curriculum is: </a:t>
            </a:r>
            <a:br>
              <a:rPr lang="en-GB" sz="4100" b="1" i="0" u="none" strike="noStrike" dirty="0">
                <a:solidFill>
                  <a:srgbClr val="FFFFFF"/>
                </a:solidFill>
                <a:effectLst/>
                <a:latin typeface="Candara Light" panose="020E0502030303020204" pitchFamily="34" charset="0"/>
              </a:rPr>
            </a:br>
            <a:endParaRPr lang="en-IE" sz="4100" dirty="0">
              <a:solidFill>
                <a:srgbClr val="FFFFFF"/>
              </a:solidFill>
            </a:endParaRPr>
          </a:p>
        </p:txBody>
      </p:sp>
      <p:sp>
        <p:nvSpPr>
          <p:cNvPr id="3" name="Content Placeholder 2">
            <a:extLst>
              <a:ext uri="{FF2B5EF4-FFF2-40B4-BE49-F238E27FC236}">
                <a16:creationId xmlns:a16="http://schemas.microsoft.com/office/drawing/2014/main" id="{8859E2A9-6C10-47D8-9E4E-1FEF32E6F423}"/>
              </a:ext>
            </a:extLst>
          </p:cNvPr>
          <p:cNvSpPr>
            <a:spLocks noGrp="1"/>
          </p:cNvSpPr>
          <p:nvPr>
            <p:ph idx="1"/>
          </p:nvPr>
        </p:nvSpPr>
        <p:spPr>
          <a:xfrm>
            <a:off x="4978708" y="885651"/>
            <a:ext cx="6525220" cy="4616849"/>
          </a:xfrm>
        </p:spPr>
        <p:txBody>
          <a:bodyPr anchor="ctr">
            <a:normAutofit/>
          </a:bodyPr>
          <a:lstStyle/>
          <a:p>
            <a:pPr marL="0" indent="0">
              <a:buNone/>
            </a:pPr>
            <a:r>
              <a:rPr lang="en-GB" sz="2400" b="0" i="0" u="none" strike="noStrike" dirty="0">
                <a:effectLst/>
                <a:latin typeface="Candara Light" panose="020E0502030303020204" pitchFamily="34" charset="0"/>
              </a:rPr>
              <a:t>‘</a:t>
            </a:r>
            <a:r>
              <a:rPr lang="en-GB" sz="4000" b="0" i="0" u="none" strike="noStrike" dirty="0">
                <a:effectLst/>
                <a:latin typeface="Candara Light" panose="020E0502030303020204" pitchFamily="34" charset="0"/>
              </a:rPr>
              <a:t>To help children </a:t>
            </a:r>
            <a:r>
              <a:rPr lang="en-GB" sz="4000" b="1" i="0" u="none" strike="noStrike" dirty="0">
                <a:effectLst/>
                <a:latin typeface="Candara Light" panose="020E0502030303020204" pitchFamily="34" charset="0"/>
              </a:rPr>
              <a:t>mature</a:t>
            </a:r>
            <a:r>
              <a:rPr lang="en-GB" sz="4000" b="0" i="0" u="none" strike="noStrike" dirty="0">
                <a:effectLst/>
                <a:latin typeface="Candara Light" panose="020E0502030303020204" pitchFamily="34" charset="0"/>
              </a:rPr>
              <a:t> in relation to their </a:t>
            </a:r>
            <a:r>
              <a:rPr lang="en-GB" sz="4000" b="1" i="0" u="none" strike="noStrike" dirty="0">
                <a:effectLst/>
                <a:latin typeface="Candara Light" panose="020E0502030303020204" pitchFamily="34" charset="0"/>
              </a:rPr>
              <a:t>spiritual, moral and religious lives</a:t>
            </a:r>
            <a:r>
              <a:rPr lang="en-GB" sz="4000" b="0" i="0" u="none" strike="noStrike" dirty="0">
                <a:effectLst/>
                <a:latin typeface="Candara Light" panose="020E0502030303020204" pitchFamily="34" charset="0"/>
              </a:rPr>
              <a:t>, through their </a:t>
            </a:r>
            <a:r>
              <a:rPr lang="en-GB" sz="4000" b="1" i="0" u="none" strike="noStrike" dirty="0">
                <a:effectLst/>
                <a:latin typeface="Candara Light" panose="020E0502030303020204" pitchFamily="34" charset="0"/>
              </a:rPr>
              <a:t>encounter with, exploration </a:t>
            </a:r>
            <a:r>
              <a:rPr lang="en-GB" sz="4000" b="1" u="none" strike="noStrike" dirty="0">
                <a:effectLst/>
                <a:latin typeface="Candara Light" panose="020E0502030303020204" pitchFamily="34" charset="0"/>
              </a:rPr>
              <a:t>and celebration of the Catholic faith’.</a:t>
            </a:r>
            <a:endParaRPr lang="en-IE" sz="4000" b="1" dirty="0"/>
          </a:p>
        </p:txBody>
      </p:sp>
    </p:spTree>
    <p:extLst>
      <p:ext uri="{BB962C8B-B14F-4D97-AF65-F5344CB8AC3E}">
        <p14:creationId xmlns:p14="http://schemas.microsoft.com/office/powerpoint/2010/main" val="409642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70805C-A299-4491-B110-3861609249DF}"/>
              </a:ext>
            </a:extLst>
          </p:cNvPr>
          <p:cNvSpPr>
            <a:spLocks noGrp="1"/>
          </p:cNvSpPr>
          <p:nvPr>
            <p:ph type="title"/>
          </p:nvPr>
        </p:nvSpPr>
        <p:spPr>
          <a:xfrm>
            <a:off x="838200" y="643467"/>
            <a:ext cx="2951205" cy="5571066"/>
          </a:xfrm>
        </p:spPr>
        <p:txBody>
          <a:bodyPr>
            <a:normAutofit/>
          </a:bodyPr>
          <a:lstStyle/>
          <a:p>
            <a:r>
              <a:rPr lang="en-IE">
                <a:solidFill>
                  <a:srgbClr val="FFFFFF"/>
                </a:solidFill>
              </a:rPr>
              <a:t>Looking Up! </a:t>
            </a:r>
          </a:p>
        </p:txBody>
      </p:sp>
      <p:sp>
        <p:nvSpPr>
          <p:cNvPr id="24" name="Rectangle: Rounded Corners 2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D0E35F6-1DE1-459A-8599-A057D43EB6E0}"/>
              </a:ext>
            </a:extLst>
          </p:cNvPr>
          <p:cNvGraphicFramePr>
            <a:graphicFrameLocks noGrp="1"/>
          </p:cNvGraphicFramePr>
          <p:nvPr>
            <p:ph idx="1"/>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198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D87A1-8BF9-4BFB-A75F-3431A339DD56}"/>
              </a:ext>
            </a:extLst>
          </p:cNvPr>
          <p:cNvSpPr>
            <a:spLocks noGrp="1"/>
          </p:cNvSpPr>
          <p:nvPr>
            <p:ph type="title"/>
          </p:nvPr>
        </p:nvSpPr>
        <p:spPr>
          <a:xfrm>
            <a:off x="603422" y="0"/>
            <a:ext cx="10515600" cy="1325563"/>
          </a:xfrm>
        </p:spPr>
        <p:txBody>
          <a:bodyPr>
            <a:normAutofit/>
          </a:bodyPr>
          <a:lstStyle/>
          <a:p>
            <a:pPr algn="ctr"/>
            <a:r>
              <a:rPr lang="en-GB" sz="7200" b="1" dirty="0">
                <a:solidFill>
                  <a:srgbClr val="0070C0"/>
                </a:solidFill>
                <a:latin typeface="+mn-lt"/>
              </a:rPr>
              <a:t>Ethos</a:t>
            </a:r>
            <a:endParaRPr lang="en-IE" sz="7200" b="1" dirty="0">
              <a:solidFill>
                <a:srgbClr val="0070C0"/>
              </a:solidFill>
              <a:latin typeface="+mn-lt"/>
            </a:endParaRPr>
          </a:p>
        </p:txBody>
      </p:sp>
      <p:pic>
        <p:nvPicPr>
          <p:cNvPr id="5" name="Content Placeholder 4" descr="A close up of a sign&#10;&#10;Description automatically generated">
            <a:extLst>
              <a:ext uri="{FF2B5EF4-FFF2-40B4-BE49-F238E27FC236}">
                <a16:creationId xmlns:a16="http://schemas.microsoft.com/office/drawing/2014/main" id="{E9BE85C2-B29D-4A1D-8A92-2CED289189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568" y="1229066"/>
            <a:ext cx="5560828" cy="5118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Venerable | Nano Nagle Story">
            <a:extLst>
              <a:ext uri="{FF2B5EF4-FFF2-40B4-BE49-F238E27FC236}">
                <a16:creationId xmlns:a16="http://schemas.microsoft.com/office/drawing/2014/main" id="{45B44ECC-07FC-42A9-A303-DBD214765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005" y="1229066"/>
            <a:ext cx="5272171" cy="5029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56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09C58C-7693-4744-9471-F7CD4313DACC}"/>
              </a:ext>
            </a:extLst>
          </p:cNvPr>
          <p:cNvSpPr>
            <a:spLocks noGrp="1"/>
          </p:cNvSpPr>
          <p:nvPr>
            <p:ph type="title"/>
          </p:nvPr>
        </p:nvSpPr>
        <p:spPr>
          <a:xfrm>
            <a:off x="838200" y="643467"/>
            <a:ext cx="2951205" cy="5571066"/>
          </a:xfrm>
        </p:spPr>
        <p:txBody>
          <a:bodyPr>
            <a:normAutofit/>
          </a:bodyPr>
          <a:lstStyle/>
          <a:p>
            <a:r>
              <a:rPr lang="en-IE" dirty="0">
                <a:solidFill>
                  <a:srgbClr val="FFFFFF"/>
                </a:solidFill>
              </a:rPr>
              <a:t>Course Contents</a:t>
            </a:r>
          </a:p>
        </p:txBody>
      </p:sp>
      <p:graphicFrame>
        <p:nvGraphicFramePr>
          <p:cNvPr id="4" name="Table 4">
            <a:extLst>
              <a:ext uri="{FF2B5EF4-FFF2-40B4-BE49-F238E27FC236}">
                <a16:creationId xmlns:a16="http://schemas.microsoft.com/office/drawing/2014/main" id="{52FAEBA6-C8BD-4745-869D-A084700F5712}"/>
              </a:ext>
            </a:extLst>
          </p:cNvPr>
          <p:cNvGraphicFramePr>
            <a:graphicFrameLocks noGrp="1"/>
          </p:cNvGraphicFramePr>
          <p:nvPr>
            <p:ph idx="1"/>
            <p:extLst>
              <p:ext uri="{D42A27DB-BD31-4B8C-83A1-F6EECF244321}">
                <p14:modId xmlns:p14="http://schemas.microsoft.com/office/powerpoint/2010/main" val="2025461203"/>
              </p:ext>
            </p:extLst>
          </p:nvPr>
        </p:nvGraphicFramePr>
        <p:xfrm>
          <a:off x="4721975" y="186492"/>
          <a:ext cx="7267575" cy="6180216"/>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2128156">
                  <a:extLst>
                    <a:ext uri="{9D8B030D-6E8A-4147-A177-3AD203B41FA5}">
                      <a16:colId xmlns:a16="http://schemas.microsoft.com/office/drawing/2014/main" val="3041089200"/>
                    </a:ext>
                  </a:extLst>
                </a:gridCol>
                <a:gridCol w="1769143">
                  <a:extLst>
                    <a:ext uri="{9D8B030D-6E8A-4147-A177-3AD203B41FA5}">
                      <a16:colId xmlns:a16="http://schemas.microsoft.com/office/drawing/2014/main" val="2556415043"/>
                    </a:ext>
                  </a:extLst>
                </a:gridCol>
                <a:gridCol w="1946929">
                  <a:extLst>
                    <a:ext uri="{9D8B030D-6E8A-4147-A177-3AD203B41FA5}">
                      <a16:colId xmlns:a16="http://schemas.microsoft.com/office/drawing/2014/main" val="3715889643"/>
                    </a:ext>
                  </a:extLst>
                </a:gridCol>
                <a:gridCol w="1423347">
                  <a:extLst>
                    <a:ext uri="{9D8B030D-6E8A-4147-A177-3AD203B41FA5}">
                      <a16:colId xmlns:a16="http://schemas.microsoft.com/office/drawing/2014/main" val="1037176151"/>
                    </a:ext>
                  </a:extLst>
                </a:gridCol>
              </a:tblGrid>
              <a:tr h="418808">
                <a:tc>
                  <a:txBody>
                    <a:bodyPr/>
                    <a:lstStyle/>
                    <a:p>
                      <a:pPr algn="ctr"/>
                      <a:r>
                        <a:rPr lang="en-IE" sz="1200" b="1" cap="all" spc="60">
                          <a:solidFill>
                            <a:schemeClr val="tx1"/>
                          </a:solidFill>
                        </a:rPr>
                        <a:t>A New Beginning</a:t>
                      </a:r>
                    </a:p>
                  </a:txBody>
                  <a:tcPr marL="84893" marR="84893" marT="84893" marB="84893">
                    <a:lnL w="12700" cmpd="sng">
                      <a:noFill/>
                    </a:lnL>
                    <a:lnR w="12700" cmpd="sng">
                      <a:noFill/>
                    </a:lnR>
                    <a:lnT w="12700" cmpd="sng">
                      <a:noFill/>
                    </a:lnT>
                    <a:lnB w="38100" cmpd="sng">
                      <a:noFill/>
                    </a:lnB>
                    <a:noFill/>
                  </a:tcPr>
                </a:tc>
                <a:tc>
                  <a:txBody>
                    <a:bodyPr/>
                    <a:lstStyle/>
                    <a:p>
                      <a:pPr algn="ctr"/>
                      <a:r>
                        <a:rPr lang="en-IE" sz="1200" b="1" cap="all" spc="60">
                          <a:solidFill>
                            <a:schemeClr val="tx1"/>
                          </a:solidFill>
                        </a:rPr>
                        <a:t>Jesus teaches about the Kingdom of God</a:t>
                      </a:r>
                    </a:p>
                  </a:txBody>
                  <a:tcPr marL="84893" marR="84893" marT="84893" marB="84893">
                    <a:lnL w="12700" cmpd="sng">
                      <a:noFill/>
                    </a:lnL>
                    <a:lnR w="12700" cmpd="sng">
                      <a:noFill/>
                    </a:lnR>
                    <a:lnT w="12700" cmpd="sng">
                      <a:noFill/>
                    </a:lnT>
                    <a:lnB w="38100" cmpd="sng">
                      <a:noFill/>
                    </a:lnB>
                    <a:noFill/>
                  </a:tcPr>
                </a:tc>
                <a:tc>
                  <a:txBody>
                    <a:bodyPr/>
                    <a:lstStyle/>
                    <a:p>
                      <a:pPr algn="ctr"/>
                      <a:r>
                        <a:rPr lang="en-IE" sz="1200" b="1" cap="all" spc="60">
                          <a:solidFill>
                            <a:schemeClr val="tx1"/>
                          </a:solidFill>
                        </a:rPr>
                        <a:t>Ritual and Prayer</a:t>
                      </a:r>
                    </a:p>
                  </a:txBody>
                  <a:tcPr marL="84893" marR="84893" marT="84893" marB="84893">
                    <a:lnL w="12700" cmpd="sng">
                      <a:noFill/>
                    </a:lnL>
                    <a:lnR w="12700" cmpd="sng">
                      <a:noFill/>
                    </a:lnR>
                    <a:lnT w="12700" cmpd="sng">
                      <a:noFill/>
                    </a:lnT>
                    <a:lnB w="38100" cmpd="sng">
                      <a:noFill/>
                    </a:lnB>
                    <a:noFill/>
                  </a:tcPr>
                </a:tc>
                <a:tc>
                  <a:txBody>
                    <a:bodyPr/>
                    <a:lstStyle/>
                    <a:p>
                      <a:pPr algn="ctr"/>
                      <a:r>
                        <a:rPr lang="en-IE" sz="1200" b="1" cap="all" spc="60" dirty="0">
                          <a:solidFill>
                            <a:schemeClr val="tx1"/>
                          </a:solidFill>
                        </a:rPr>
                        <a:t>Eucharist and Reconciliation</a:t>
                      </a:r>
                    </a:p>
                  </a:txBody>
                  <a:tcPr marL="84893" marR="84893" marT="84893" marB="84893">
                    <a:lnL w="12700" cmpd="sng">
                      <a:noFill/>
                    </a:lnL>
                    <a:lnR w="12700" cmpd="sng">
                      <a:noFill/>
                    </a:lnR>
                    <a:lnT w="12700" cmpd="sng">
                      <a:noFill/>
                    </a:lnT>
                    <a:lnB w="38100" cmpd="sng">
                      <a:noFill/>
                    </a:lnB>
                    <a:noFill/>
                  </a:tcPr>
                </a:tc>
                <a:extLst>
                  <a:ext uri="{0D108BD9-81ED-4DB2-BD59-A6C34878D82A}">
                    <a16:rowId xmlns:a16="http://schemas.microsoft.com/office/drawing/2014/main" val="1293681532"/>
                  </a:ext>
                </a:extLst>
              </a:tr>
              <a:tr h="401269">
                <a:tc>
                  <a:txBody>
                    <a:bodyPr/>
                    <a:lstStyle/>
                    <a:p>
                      <a:r>
                        <a:rPr lang="en-IE" sz="1400" cap="none" spc="0">
                          <a:solidFill>
                            <a:schemeClr val="tx1"/>
                          </a:solidFill>
                        </a:rPr>
                        <a:t>1. A New Beginning</a:t>
                      </a:r>
                    </a:p>
                  </a:txBody>
                  <a:tcPr marL="40383" marR="40383" marT="20191" marB="56596">
                    <a:lnL w="12700" cmpd="sng">
                      <a:noFill/>
                      <a:prstDash val="solid"/>
                    </a:lnL>
                    <a:lnR w="12700" cmpd="sng">
                      <a:noFill/>
                      <a:prstDash val="solid"/>
                    </a:lnR>
                    <a:lnT w="38100" cmpd="sng">
                      <a:noFill/>
                    </a:lnT>
                    <a:lnB w="12700" cmpd="sng">
                      <a:noFill/>
                      <a:prstDash val="solid"/>
                    </a:lnB>
                    <a:noFill/>
                  </a:tcPr>
                </a:tc>
                <a:tc>
                  <a:txBody>
                    <a:bodyPr/>
                    <a:lstStyle/>
                    <a:p>
                      <a:r>
                        <a:rPr lang="en-IE" sz="1400" cap="none" spc="0">
                          <a:solidFill>
                            <a:schemeClr val="tx1"/>
                          </a:solidFill>
                        </a:rPr>
                        <a:t>11. The Parables of Jesus</a:t>
                      </a:r>
                    </a:p>
                  </a:txBody>
                  <a:tcPr marL="40383" marR="40383" marT="20191" marB="56596">
                    <a:lnL w="12700" cmpd="sng">
                      <a:noFill/>
                      <a:prstDash val="solid"/>
                    </a:lnL>
                    <a:lnR w="12700" cmpd="sng">
                      <a:noFill/>
                      <a:prstDash val="solid"/>
                    </a:lnR>
                    <a:lnT w="38100" cmpd="sng">
                      <a:noFill/>
                    </a:lnT>
                    <a:lnB w="12700" cmpd="sng">
                      <a:noFill/>
                      <a:prstDash val="solid"/>
                    </a:lnB>
                    <a:noFill/>
                  </a:tcPr>
                </a:tc>
                <a:tc>
                  <a:txBody>
                    <a:bodyPr/>
                    <a:lstStyle/>
                    <a:p>
                      <a:r>
                        <a:rPr lang="en-IE" sz="1400" cap="none" spc="0">
                          <a:solidFill>
                            <a:schemeClr val="tx1"/>
                          </a:solidFill>
                        </a:rPr>
                        <a:t>15. The Role of Symbols in our life</a:t>
                      </a:r>
                    </a:p>
                  </a:txBody>
                  <a:tcPr marL="40383" marR="40383" marT="20191" marB="56596">
                    <a:lnL w="12700" cmpd="sng">
                      <a:noFill/>
                      <a:prstDash val="solid"/>
                    </a:lnL>
                    <a:lnR w="12700" cmpd="sng">
                      <a:noFill/>
                      <a:prstDash val="solid"/>
                    </a:lnR>
                    <a:lnT w="38100" cmpd="sng">
                      <a:noFill/>
                    </a:lnT>
                    <a:lnB w="12700" cmpd="sng">
                      <a:noFill/>
                      <a:prstDash val="solid"/>
                    </a:lnB>
                    <a:noFill/>
                  </a:tcPr>
                </a:tc>
                <a:tc>
                  <a:txBody>
                    <a:bodyPr/>
                    <a:lstStyle/>
                    <a:p>
                      <a:r>
                        <a:rPr lang="en-IE" sz="1400" cap="none" spc="0">
                          <a:solidFill>
                            <a:schemeClr val="tx1"/>
                          </a:solidFill>
                        </a:rPr>
                        <a:t>19. The Origins of the Mass</a:t>
                      </a:r>
                    </a:p>
                  </a:txBody>
                  <a:tcPr marL="40383" marR="40383" marT="20191" marB="56596">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929503861"/>
                  </a:ext>
                </a:extLst>
              </a:tr>
              <a:tr h="401269">
                <a:tc>
                  <a:txBody>
                    <a:bodyPr/>
                    <a:lstStyle/>
                    <a:p>
                      <a:r>
                        <a:rPr lang="en-IE" sz="1400" cap="none" spc="0">
                          <a:solidFill>
                            <a:schemeClr val="tx1"/>
                          </a:solidFill>
                        </a:rPr>
                        <a:t>2. Who do I say Jesus is?</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en-IE" sz="1400" cap="none" spc="0">
                          <a:solidFill>
                            <a:schemeClr val="tx1"/>
                          </a:solidFill>
                        </a:rPr>
                        <a:t>12. The Beatitudes</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en-IE" sz="1400" cap="none" spc="0">
                          <a:solidFill>
                            <a:schemeClr val="tx1"/>
                          </a:solidFill>
                        </a:rPr>
                        <a:t>16. The role of ritual in our lives</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en-IE" sz="1400" cap="none" spc="0">
                          <a:solidFill>
                            <a:schemeClr val="tx1"/>
                          </a:solidFill>
                        </a:rPr>
                        <a:t>20. The Celebration of the Mass</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737981964"/>
                  </a:ext>
                </a:extLst>
              </a:tr>
              <a:tr h="552191">
                <a:tc>
                  <a:txBody>
                    <a:bodyPr/>
                    <a:lstStyle/>
                    <a:p>
                      <a:r>
                        <a:rPr lang="en-IE" sz="1400" cap="none" spc="0">
                          <a:solidFill>
                            <a:schemeClr val="tx1"/>
                          </a:solidFill>
                        </a:rPr>
                        <a:t>3. Who do Christians say Jesus is?</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r>
                        <a:rPr lang="en-IE" sz="1400" cap="none" spc="0">
                          <a:solidFill>
                            <a:schemeClr val="tx1"/>
                          </a:solidFill>
                        </a:rPr>
                        <a:t>13. Jesus Valued and Respected Women</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r>
                        <a:rPr lang="en-IE" sz="1400" cap="none" spc="0">
                          <a:solidFill>
                            <a:schemeClr val="tx1"/>
                          </a:solidFill>
                        </a:rPr>
                        <a:t>17. Ritual and Symbol in religious worship and celebrations</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r>
                        <a:rPr lang="en-IE" sz="1400" cap="none" spc="0">
                          <a:solidFill>
                            <a:schemeClr val="tx1"/>
                          </a:solidFill>
                        </a:rPr>
                        <a:t>21. Forgiveness and Reconciliation</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26467587"/>
                  </a:ext>
                </a:extLst>
              </a:tr>
              <a:tr h="401269">
                <a:tc>
                  <a:txBody>
                    <a:bodyPr/>
                    <a:lstStyle/>
                    <a:p>
                      <a:r>
                        <a:rPr lang="en-IE" sz="1400" cap="none" spc="0">
                          <a:solidFill>
                            <a:schemeClr val="tx1"/>
                          </a:solidFill>
                        </a:rPr>
                        <a:t>4. Who do Muslims say Jesus is?</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en-IE" sz="1400" cap="none" spc="0">
                          <a:solidFill>
                            <a:schemeClr val="tx1"/>
                          </a:solidFill>
                        </a:rPr>
                        <a:t>14. Jesus valued the gift of creation</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en-IE" sz="1400" cap="none" spc="0" dirty="0">
                          <a:solidFill>
                            <a:schemeClr val="tx1"/>
                          </a:solidFill>
                        </a:rPr>
                        <a:t>18. Prayer</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569397063"/>
                  </a:ext>
                </a:extLst>
              </a:tr>
              <a:tr h="401269">
                <a:tc>
                  <a:txBody>
                    <a:bodyPr/>
                    <a:lstStyle/>
                    <a:p>
                      <a:r>
                        <a:rPr lang="en-IE" sz="1400" cap="none" spc="0" dirty="0">
                          <a:solidFill>
                            <a:schemeClr val="tx1"/>
                          </a:solidFill>
                        </a:rPr>
                        <a:t>5. Who do Jews say Jesus is?</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3143602"/>
                  </a:ext>
                </a:extLst>
              </a:tr>
              <a:tr h="401269">
                <a:tc>
                  <a:txBody>
                    <a:bodyPr/>
                    <a:lstStyle/>
                    <a:p>
                      <a:r>
                        <a:rPr lang="en-IE" sz="1400" cap="none" spc="0">
                          <a:solidFill>
                            <a:schemeClr val="tx1"/>
                          </a:solidFill>
                        </a:rPr>
                        <a:t>6. Comparing Christian and Secular Worldviews</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445532648"/>
                  </a:ext>
                </a:extLst>
              </a:tr>
              <a:tr h="401269">
                <a:tc>
                  <a:txBody>
                    <a:bodyPr/>
                    <a:lstStyle/>
                    <a:p>
                      <a:r>
                        <a:rPr lang="en-IE" sz="1400" cap="none" spc="0">
                          <a:solidFill>
                            <a:schemeClr val="tx1"/>
                          </a:solidFill>
                        </a:rPr>
                        <a:t>7. Christian Values reflected in film</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29626361"/>
                  </a:ext>
                </a:extLst>
              </a:tr>
              <a:tr h="401269">
                <a:tc>
                  <a:txBody>
                    <a:bodyPr/>
                    <a:lstStyle/>
                    <a:p>
                      <a:r>
                        <a:rPr lang="en-IE" sz="1400" cap="none" spc="0">
                          <a:solidFill>
                            <a:schemeClr val="tx1"/>
                          </a:solidFill>
                        </a:rPr>
                        <a:t>8. Religious themes reflected in Secular Music</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642489343"/>
                  </a:ext>
                </a:extLst>
              </a:tr>
              <a:tr h="401269">
                <a:tc>
                  <a:txBody>
                    <a:bodyPr/>
                    <a:lstStyle/>
                    <a:p>
                      <a:r>
                        <a:rPr lang="en-IE" sz="1400" cap="none" spc="0">
                          <a:solidFill>
                            <a:schemeClr val="tx1"/>
                          </a:solidFill>
                        </a:rPr>
                        <a:t>9. Communicating with God through Sacred Music</a:t>
                      </a: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tc>
                  <a:txBody>
                    <a:bodyPr/>
                    <a:lstStyle/>
                    <a:p>
                      <a:endParaRPr lang="en-IE" sz="1400" cap="none" spc="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02510661"/>
                  </a:ext>
                </a:extLst>
              </a:tr>
              <a:tr h="401269">
                <a:tc>
                  <a:txBody>
                    <a:bodyPr/>
                    <a:lstStyle/>
                    <a:p>
                      <a:r>
                        <a:rPr lang="en-IE" sz="1400" cap="none" spc="0" dirty="0">
                          <a:solidFill>
                            <a:schemeClr val="tx1"/>
                          </a:solidFill>
                        </a:rPr>
                        <a:t>10. Religious Themes in Poetry</a:t>
                      </a: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dirty="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dirty="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endParaRPr lang="en-IE" sz="1400" cap="none" spc="0" dirty="0">
                        <a:solidFill>
                          <a:schemeClr val="tx1"/>
                        </a:solidFill>
                      </a:endParaRPr>
                    </a:p>
                  </a:txBody>
                  <a:tcPr marL="40383" marR="40383" marT="20191" marB="5659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910360249"/>
                  </a:ext>
                </a:extLst>
              </a:tr>
            </a:tbl>
          </a:graphicData>
        </a:graphic>
      </p:graphicFrame>
    </p:spTree>
    <p:extLst>
      <p:ext uri="{BB962C8B-B14F-4D97-AF65-F5344CB8AC3E}">
        <p14:creationId xmlns:p14="http://schemas.microsoft.com/office/powerpoint/2010/main" val="15420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96A55D-0A94-4C88-B089-BAAA1AE802D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Sample Lesson – </a:t>
            </a:r>
            <a:br>
              <a:rPr lang="en-US" sz="3000">
                <a:solidFill>
                  <a:srgbClr val="FFFFFF"/>
                </a:solidFill>
              </a:rPr>
            </a:br>
            <a:r>
              <a:rPr lang="en-US" sz="3000">
                <a:solidFill>
                  <a:srgbClr val="FFFFFF"/>
                </a:solidFill>
              </a:rPr>
              <a:t>Lesson 8 </a:t>
            </a:r>
            <a:r>
              <a:rPr lang="en-US" sz="3000" b="1">
                <a:solidFill>
                  <a:srgbClr val="FFFFFF"/>
                </a:solidFill>
              </a:rPr>
              <a:t>‘Religious Themes Reflected in Secular Music’</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 text, application&#10;&#10;Description automatically generated">
            <a:extLst>
              <a:ext uri="{FF2B5EF4-FFF2-40B4-BE49-F238E27FC236}">
                <a16:creationId xmlns:a16="http://schemas.microsoft.com/office/drawing/2014/main" id="{58E029E1-4B90-4E3D-A57A-AE100251A9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835" t="22967" r="13323" b="18121"/>
          <a:stretch/>
        </p:blipFill>
        <p:spPr>
          <a:xfrm>
            <a:off x="331567" y="2647596"/>
            <a:ext cx="5455917" cy="3556080"/>
          </a:xfrm>
          <a:prstGeom prst="rect">
            <a:avLst/>
          </a:prstGeom>
        </p:spPr>
      </p:pic>
      <p:cxnSp>
        <p:nvCxnSpPr>
          <p:cNvPr id="25"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10;&#10;Description automatically generated">
            <a:extLst>
              <a:ext uri="{FF2B5EF4-FFF2-40B4-BE49-F238E27FC236}">
                <a16:creationId xmlns:a16="http://schemas.microsoft.com/office/drawing/2014/main" id="{7F3D0191-9993-43C6-BB7C-B9439A3AEB62}"/>
              </a:ext>
            </a:extLst>
          </p:cNvPr>
          <p:cNvPicPr>
            <a:picLocks noChangeAspect="1"/>
          </p:cNvPicPr>
          <p:nvPr/>
        </p:nvPicPr>
        <p:blipFill rotWithShape="1">
          <a:blip r:embed="rId3">
            <a:extLst>
              <a:ext uri="{28A0092B-C50C-407E-A947-70E740481C1C}">
                <a14:useLocalDpi xmlns:a14="http://schemas.microsoft.com/office/drawing/2010/main" val="0"/>
              </a:ext>
            </a:extLst>
          </a:blip>
          <a:srcRect l="35178" t="38095" r="14465" b="11319"/>
          <a:stretch/>
        </p:blipFill>
        <p:spPr>
          <a:xfrm>
            <a:off x="6445073" y="2884183"/>
            <a:ext cx="5455917" cy="3082907"/>
          </a:xfrm>
          <a:prstGeom prst="rect">
            <a:avLst/>
          </a:prstGeom>
        </p:spPr>
      </p:pic>
    </p:spTree>
    <p:extLst>
      <p:ext uri="{BB962C8B-B14F-4D97-AF65-F5344CB8AC3E}">
        <p14:creationId xmlns:p14="http://schemas.microsoft.com/office/powerpoint/2010/main" val="124101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BE0C2A72-9BBD-48E0-A8E1-F54CA22AF128}"/>
              </a:ext>
            </a:extLst>
          </p:cNvPr>
          <p:cNvSpPr>
            <a:spLocks noGrp="1"/>
          </p:cNvSpPr>
          <p:nvPr>
            <p:ph type="title"/>
          </p:nvPr>
        </p:nvSpPr>
        <p:spPr>
          <a:xfrm>
            <a:off x="1098468" y="885651"/>
            <a:ext cx="3229803" cy="4624603"/>
          </a:xfrm>
        </p:spPr>
        <p:txBody>
          <a:bodyPr>
            <a:normAutofit/>
          </a:bodyPr>
          <a:lstStyle/>
          <a:p>
            <a:r>
              <a:rPr lang="en-IE" dirty="0">
                <a:solidFill>
                  <a:srgbClr val="FFFFFF"/>
                </a:solidFill>
              </a:rPr>
              <a:t>Main Topics Covered</a:t>
            </a:r>
          </a:p>
        </p:txBody>
      </p:sp>
      <p:sp>
        <p:nvSpPr>
          <p:cNvPr id="3" name="Content Placeholder 2">
            <a:extLst>
              <a:ext uri="{FF2B5EF4-FFF2-40B4-BE49-F238E27FC236}">
                <a16:creationId xmlns:a16="http://schemas.microsoft.com/office/drawing/2014/main" id="{AADADC5B-F3B7-4EB1-99CA-F9F0D241DBF7}"/>
              </a:ext>
            </a:extLst>
          </p:cNvPr>
          <p:cNvSpPr>
            <a:spLocks noGrp="1"/>
          </p:cNvSpPr>
          <p:nvPr>
            <p:ph idx="1"/>
          </p:nvPr>
        </p:nvSpPr>
        <p:spPr>
          <a:xfrm>
            <a:off x="4978708" y="885651"/>
            <a:ext cx="6525220" cy="4616849"/>
          </a:xfrm>
        </p:spPr>
        <p:txBody>
          <a:bodyPr anchor="ctr">
            <a:normAutofit/>
          </a:bodyPr>
          <a:lstStyle/>
          <a:p>
            <a:pPr marL="0" indent="0">
              <a:buNone/>
            </a:pPr>
            <a:r>
              <a:rPr lang="en-IE" sz="2000" dirty="0"/>
              <a:t>Definition of Sacred and Secular – Revision of Junior Cycle</a:t>
            </a:r>
          </a:p>
          <a:p>
            <a:pPr marL="0" indent="0">
              <a:buNone/>
            </a:pPr>
            <a:r>
              <a:rPr lang="en-IE" sz="2000" b="1" dirty="0"/>
              <a:t>Comparing songs </a:t>
            </a:r>
            <a:r>
              <a:rPr lang="en-IE" sz="2000" dirty="0"/>
              <a:t>and deciding if they are Sacred or Secular </a:t>
            </a:r>
          </a:p>
          <a:p>
            <a:pPr marL="0" indent="0">
              <a:buNone/>
            </a:pPr>
            <a:r>
              <a:rPr lang="en-IE" sz="2000" dirty="0"/>
              <a:t>Discussing the concept of </a:t>
            </a:r>
            <a:r>
              <a:rPr lang="en-IE" sz="2000" b="1" dirty="0"/>
              <a:t>Religious Themes </a:t>
            </a:r>
            <a:r>
              <a:rPr lang="en-IE" sz="2000" dirty="0"/>
              <a:t>in songs ; forgiveness, love, sacrificing oneself for the sake of others, etc</a:t>
            </a:r>
          </a:p>
          <a:p>
            <a:pPr marL="0" indent="0">
              <a:buNone/>
            </a:pPr>
            <a:r>
              <a:rPr lang="en-IE" sz="2000" dirty="0"/>
              <a:t>Class discussion – ‘</a:t>
            </a:r>
            <a:r>
              <a:rPr lang="en-IE" sz="2000" b="1" dirty="0"/>
              <a:t>The search for meaning</a:t>
            </a:r>
            <a:r>
              <a:rPr lang="en-IE" sz="2000" dirty="0"/>
              <a:t>’ - </a:t>
            </a:r>
            <a:r>
              <a:rPr lang="en-GB" sz="2000" dirty="0"/>
              <a:t>What questions do you have about the meaning of life? </a:t>
            </a:r>
            <a:endParaRPr lang="en-IE" sz="2000" dirty="0"/>
          </a:p>
          <a:p>
            <a:pPr marL="0" indent="0">
              <a:buNone/>
            </a:pPr>
            <a:r>
              <a:rPr lang="en-IE" sz="2000" dirty="0"/>
              <a:t>Study 3 songs: </a:t>
            </a:r>
            <a:r>
              <a:rPr lang="en-GB" sz="2000" dirty="0"/>
              <a:t>Listen to some secular music to assess whether themes like religious belief and the search for meaning can be found in such non-religious sources. </a:t>
            </a:r>
            <a:endParaRPr lang="en-IE" sz="2000" dirty="0"/>
          </a:p>
          <a:p>
            <a:pPr marL="514350" indent="-514350">
              <a:buAutoNum type="arabicPeriod"/>
            </a:pPr>
            <a:r>
              <a:rPr lang="en-IE" sz="2000" dirty="0"/>
              <a:t>‘Make you feel my love’ by Adele </a:t>
            </a:r>
          </a:p>
          <a:p>
            <a:pPr marL="514350" indent="-514350">
              <a:buAutoNum type="arabicPeriod"/>
            </a:pPr>
            <a:r>
              <a:rPr lang="en-IE" sz="2000" dirty="0"/>
              <a:t>‘This is Me’ from The Greatest Showman</a:t>
            </a:r>
          </a:p>
          <a:p>
            <a:pPr marL="514350" indent="-514350">
              <a:buAutoNum type="arabicPeriod"/>
            </a:pPr>
            <a:r>
              <a:rPr lang="en-IE" sz="2000" dirty="0"/>
              <a:t>‘Blinded by your Grace’ Pt 2 by </a:t>
            </a:r>
            <a:r>
              <a:rPr lang="en-IE" sz="2000" dirty="0" err="1"/>
              <a:t>Stormzy</a:t>
            </a:r>
            <a:endParaRPr lang="en-IE" sz="2000" dirty="0"/>
          </a:p>
        </p:txBody>
      </p:sp>
    </p:spTree>
    <p:extLst>
      <p:ext uri="{BB962C8B-B14F-4D97-AF65-F5344CB8AC3E}">
        <p14:creationId xmlns:p14="http://schemas.microsoft.com/office/powerpoint/2010/main" val="1147663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text, application&#10;&#10;Description automatically generated">
            <a:extLst>
              <a:ext uri="{FF2B5EF4-FFF2-40B4-BE49-F238E27FC236}">
                <a16:creationId xmlns:a16="http://schemas.microsoft.com/office/drawing/2014/main" id="{8F901ECC-4A17-4A36-A76C-CFF4A6E626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529" t="41101" r="28329" b="33632"/>
          <a:stretch/>
        </p:blipFill>
        <p:spPr>
          <a:xfrm>
            <a:off x="1736271" y="365125"/>
            <a:ext cx="8719457" cy="2628851"/>
          </a:xfrm>
        </p:spPr>
      </p:pic>
      <p:sp>
        <p:nvSpPr>
          <p:cNvPr id="11" name="TextBox 10">
            <a:extLst>
              <a:ext uri="{FF2B5EF4-FFF2-40B4-BE49-F238E27FC236}">
                <a16:creationId xmlns:a16="http://schemas.microsoft.com/office/drawing/2014/main" id="{2366C3F6-D66F-4EC7-A4BD-2FE640E86E2D}"/>
              </a:ext>
            </a:extLst>
          </p:cNvPr>
          <p:cNvSpPr txBox="1"/>
          <p:nvPr/>
        </p:nvSpPr>
        <p:spPr>
          <a:xfrm>
            <a:off x="3048000" y="3105835"/>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Freestyle Script" panose="030804020302050B0404" pitchFamily="66" charset="0"/>
                <a:ea typeface="+mn-ea"/>
                <a:cs typeface="+mn-cs"/>
              </a:rPr>
              <a:t>“But I won't let them break me down to dust</a:t>
            </a:r>
            <a:br>
              <a:rPr kumimoji="0" lang="en-GB" sz="3600" b="0" i="0" u="none" strike="noStrike" kern="1200" cap="none" spc="0" normalizeH="0" baseline="0" noProof="0" dirty="0">
                <a:ln>
                  <a:noFill/>
                </a:ln>
                <a:solidFill>
                  <a:prstClr val="black"/>
                </a:solidFill>
                <a:effectLst/>
                <a:uLnTx/>
                <a:uFillTx/>
                <a:latin typeface="Freestyle Script" panose="030804020302050B0404" pitchFamily="66" charset="0"/>
                <a:ea typeface="+mn-ea"/>
                <a:cs typeface="+mn-cs"/>
              </a:rPr>
            </a:br>
            <a:r>
              <a:rPr kumimoji="0" lang="en-GB" sz="3600" b="0" i="0" u="none" strike="noStrike" kern="1200" cap="none" spc="0" normalizeH="0" baseline="0" noProof="0" dirty="0">
                <a:ln>
                  <a:noFill/>
                </a:ln>
                <a:solidFill>
                  <a:srgbClr val="000000"/>
                </a:solidFill>
                <a:effectLst/>
                <a:uLnTx/>
                <a:uFillTx/>
                <a:latin typeface="Freestyle Script" panose="030804020302050B0404" pitchFamily="66" charset="0"/>
                <a:ea typeface="+mn-ea"/>
                <a:cs typeface="+mn-cs"/>
              </a:rPr>
              <a:t>I know that there's a place for us”</a:t>
            </a:r>
            <a:endParaRPr kumimoji="0" lang="en-IE" sz="3600" b="0" i="0" u="none" strike="noStrike" kern="1200" cap="none" spc="0" normalizeH="0" baseline="0" noProof="0" dirty="0">
              <a:ln>
                <a:noFill/>
              </a:ln>
              <a:solidFill>
                <a:prstClr val="black"/>
              </a:solidFill>
              <a:effectLst/>
              <a:uLnTx/>
              <a:uFillTx/>
              <a:latin typeface="Freestyle Script" panose="030804020302050B0404" pitchFamily="66" charset="0"/>
              <a:ea typeface="+mn-ea"/>
              <a:cs typeface="+mn-cs"/>
            </a:endParaRPr>
          </a:p>
        </p:txBody>
      </p:sp>
      <p:sp>
        <p:nvSpPr>
          <p:cNvPr id="13" name="TextBox 12">
            <a:extLst>
              <a:ext uri="{FF2B5EF4-FFF2-40B4-BE49-F238E27FC236}">
                <a16:creationId xmlns:a16="http://schemas.microsoft.com/office/drawing/2014/main" id="{6099C148-D133-48BA-8CD4-CF7B2DE02DEF}"/>
              </a:ext>
            </a:extLst>
          </p:cNvPr>
          <p:cNvSpPr txBox="1"/>
          <p:nvPr/>
        </p:nvSpPr>
        <p:spPr>
          <a:xfrm>
            <a:off x="466725" y="441802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Light" panose="020F0302020204030204"/>
                <a:ea typeface="+mn-ea"/>
                <a:cs typeface="+mn-cs"/>
              </a:rPr>
              <a:t>“I am brave, I am bruised</a:t>
            </a:r>
            <a:b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GB" sz="1800" b="0" i="0" u="none" strike="noStrike" kern="1200" cap="none" spc="0" normalizeH="0" baseline="0" noProof="0" dirty="0">
                <a:ln>
                  <a:noFill/>
                </a:ln>
                <a:solidFill>
                  <a:srgbClr val="000000"/>
                </a:solidFill>
                <a:effectLst/>
                <a:uLnTx/>
                <a:uFillTx/>
                <a:latin typeface="Calibri Light" panose="020F0302020204030204"/>
                <a:ea typeface="+mn-ea"/>
                <a:cs typeface="+mn-cs"/>
              </a:rPr>
              <a:t>I am who I'm meant to be, this is me”</a:t>
            </a:r>
            <a:endParaRPr kumimoji="0" lang="en-IE"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5" name="TextBox 14">
            <a:extLst>
              <a:ext uri="{FF2B5EF4-FFF2-40B4-BE49-F238E27FC236}">
                <a16:creationId xmlns:a16="http://schemas.microsoft.com/office/drawing/2014/main" id="{B0A63490-454E-424C-A313-BF2F6CF8598D}"/>
              </a:ext>
            </a:extLst>
          </p:cNvPr>
          <p:cNvSpPr txBox="1"/>
          <p:nvPr/>
        </p:nvSpPr>
        <p:spPr>
          <a:xfrm>
            <a:off x="6486525" y="4540508"/>
            <a:ext cx="609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“We are bursting through the barricades</a:t>
            </a:r>
            <a:b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GB"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And reaching for the sun (we are warriors)</a:t>
            </a:r>
            <a:b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GB"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mn-cs"/>
              </a:rPr>
              <a:t>Yeah, that's what we've become”</a:t>
            </a:r>
            <a:endParaRPr kumimoji="0" lang="en-IE"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7" name="TextBox 16">
            <a:extLst>
              <a:ext uri="{FF2B5EF4-FFF2-40B4-BE49-F238E27FC236}">
                <a16:creationId xmlns:a16="http://schemas.microsoft.com/office/drawing/2014/main" id="{A96162DB-694F-4ED3-B1D8-1A691EAEAE26}"/>
              </a:ext>
            </a:extLst>
          </p:cNvPr>
          <p:cNvSpPr txBox="1"/>
          <p:nvPr/>
        </p:nvSpPr>
        <p:spPr>
          <a:xfrm>
            <a:off x="995363" y="5760363"/>
            <a:ext cx="621982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Monotype Corsiva" panose="03010101010201010101" pitchFamily="66" charset="0"/>
                <a:ea typeface="+mn-ea"/>
                <a:cs typeface="+mn-cs"/>
              </a:rPr>
              <a:t>“And I know that I deserve your love</a:t>
            </a:r>
            <a:br>
              <a:rPr kumimoji="0" lang="en-GB" sz="24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rPr>
            </a:br>
            <a:r>
              <a:rPr kumimoji="0" lang="en-GB" sz="2400" b="0" i="0" u="none" strike="noStrike" kern="1200" cap="none" spc="0" normalizeH="0" baseline="0" noProof="0" dirty="0">
                <a:ln>
                  <a:noFill/>
                </a:ln>
                <a:solidFill>
                  <a:srgbClr val="000000"/>
                </a:solidFill>
                <a:effectLst/>
                <a:uLnTx/>
                <a:uFillTx/>
                <a:latin typeface="Monotype Corsiva" panose="03010101010201010101" pitchFamily="66" charset="0"/>
                <a:ea typeface="+mn-ea"/>
                <a:cs typeface="+mn-cs"/>
              </a:rPr>
              <a:t>There's nothing I'm not worthy of”</a:t>
            </a:r>
            <a:endParaRPr kumimoji="0" lang="en-IE" sz="2400" b="0" i="0" u="none" strike="noStrike" kern="1200" cap="none" spc="0" normalizeH="0" baseline="0" noProof="0" dirty="0">
              <a:ln>
                <a:noFill/>
              </a:ln>
              <a:solidFill>
                <a:prstClr val="black"/>
              </a:solidFill>
              <a:effectLst/>
              <a:uLnTx/>
              <a:uFillTx/>
              <a:latin typeface="Monotype Corsiva" panose="03010101010201010101" pitchFamily="66" charset="0"/>
              <a:ea typeface="+mn-ea"/>
              <a:cs typeface="+mn-cs"/>
            </a:endParaRPr>
          </a:p>
        </p:txBody>
      </p:sp>
    </p:spTree>
    <p:extLst>
      <p:ext uri="{BB962C8B-B14F-4D97-AF65-F5344CB8AC3E}">
        <p14:creationId xmlns:p14="http://schemas.microsoft.com/office/powerpoint/2010/main" val="24190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4077-064A-4A91-85F5-6D19C4D4EFEF}"/>
              </a:ext>
            </a:extLst>
          </p:cNvPr>
          <p:cNvSpPr>
            <a:spLocks noGrp="1"/>
          </p:cNvSpPr>
          <p:nvPr>
            <p:ph type="title"/>
          </p:nvPr>
        </p:nvSpPr>
        <p:spPr>
          <a:xfrm>
            <a:off x="762001" y="803325"/>
            <a:ext cx="5314536" cy="1325563"/>
          </a:xfrm>
        </p:spPr>
        <p:txBody>
          <a:bodyPr>
            <a:normAutofit/>
          </a:bodyPr>
          <a:lstStyle/>
          <a:p>
            <a:r>
              <a:rPr lang="en-IE" dirty="0"/>
              <a:t>Reflective Journal Exercise</a:t>
            </a:r>
          </a:p>
        </p:txBody>
      </p:sp>
      <p:sp>
        <p:nvSpPr>
          <p:cNvPr id="3" name="Content Placeholder 2">
            <a:extLst>
              <a:ext uri="{FF2B5EF4-FFF2-40B4-BE49-F238E27FC236}">
                <a16:creationId xmlns:a16="http://schemas.microsoft.com/office/drawing/2014/main" id="{A58F6287-958D-4C9E-9343-FAA028DBD4D9}"/>
              </a:ext>
            </a:extLst>
          </p:cNvPr>
          <p:cNvSpPr>
            <a:spLocks noGrp="1"/>
          </p:cNvSpPr>
          <p:nvPr>
            <p:ph idx="1"/>
          </p:nvPr>
        </p:nvSpPr>
        <p:spPr>
          <a:xfrm>
            <a:off x="762001" y="2279017"/>
            <a:ext cx="5895974" cy="4455158"/>
          </a:xfrm>
        </p:spPr>
        <p:txBody>
          <a:bodyPr anchor="t">
            <a:normAutofit fontScale="92500" lnSpcReduction="20000"/>
          </a:bodyPr>
          <a:lstStyle/>
          <a:p>
            <a:r>
              <a:rPr lang="en-GB" sz="1800" dirty="0"/>
              <a:t>One thing I found interesting in this lesson was … </a:t>
            </a:r>
          </a:p>
          <a:p>
            <a:r>
              <a:rPr lang="en-GB" sz="1800" dirty="0"/>
              <a:t> One new thing I learned from this lesson was … </a:t>
            </a:r>
          </a:p>
          <a:p>
            <a:r>
              <a:rPr lang="en-GB" sz="1800" dirty="0"/>
              <a:t>One question I still have following this lesson is …</a:t>
            </a:r>
          </a:p>
          <a:p>
            <a:endParaRPr lang="en-GB" sz="1800" dirty="0"/>
          </a:p>
          <a:p>
            <a:pPr marL="0" indent="0">
              <a:buNone/>
            </a:pPr>
            <a:r>
              <a:rPr lang="en-GB" sz="2400" dirty="0">
                <a:latin typeface="Monotype Corsiva" panose="03010101010201010101" pitchFamily="66" charset="0"/>
              </a:rPr>
              <a:t>“That even though I didn’t consider music I normally listen to religious most of the songs I listen to have religious themes in them”</a:t>
            </a:r>
          </a:p>
          <a:p>
            <a:pPr marL="0" indent="0">
              <a:buNone/>
            </a:pPr>
            <a:endParaRPr lang="en-GB" sz="1800" dirty="0"/>
          </a:p>
          <a:p>
            <a:pPr marL="0" indent="0">
              <a:buNone/>
            </a:pPr>
            <a:r>
              <a:rPr lang="en-GB" sz="2600" dirty="0">
                <a:latin typeface="Monotype Corsiva" panose="03010101010201010101" pitchFamily="66" charset="0"/>
              </a:rPr>
              <a:t>“If normal music has religious themes why don’t we hear more of the music we listen to in mass?”</a:t>
            </a:r>
          </a:p>
          <a:p>
            <a:pPr marL="0" indent="0">
              <a:buNone/>
            </a:pPr>
            <a:endParaRPr lang="en-GB" sz="1800" dirty="0"/>
          </a:p>
          <a:p>
            <a:pPr marL="0" indent="0">
              <a:buNone/>
            </a:pPr>
            <a:r>
              <a:rPr lang="en-IE" sz="2500" dirty="0">
                <a:latin typeface="Monotype Corsiva" panose="03010101010201010101" pitchFamily="66" charset="0"/>
              </a:rPr>
              <a:t>“If we listened to pop music in mass and school prayer services would we lose all the Religious music that we normally hear in church or school prayer services?”</a:t>
            </a:r>
          </a:p>
        </p:txBody>
      </p:sp>
      <p:sp>
        <p:nvSpPr>
          <p:cNvPr id="1028"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Win your life by harnessing The Power Of Reflection | by Rybo Chen | Thrive  Global | Medium">
            <a:extLst>
              <a:ext uri="{FF2B5EF4-FFF2-40B4-BE49-F238E27FC236}">
                <a16:creationId xmlns:a16="http://schemas.microsoft.com/office/drawing/2014/main" id="{33DCA38A-1B02-4F85-8E95-5D43B3CE64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68" r="18404"/>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329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5DAB4-4EB0-49AC-9037-9F704EFD0107}"/>
              </a:ext>
            </a:extLst>
          </p:cNvPr>
          <p:cNvSpPr>
            <a:spLocks noGrp="1"/>
          </p:cNvSpPr>
          <p:nvPr>
            <p:ph type="title"/>
          </p:nvPr>
        </p:nvSpPr>
        <p:spPr>
          <a:xfrm>
            <a:off x="7022685" y="2095973"/>
            <a:ext cx="4375151" cy="2665509"/>
          </a:xfrm>
        </p:spPr>
        <p:txBody>
          <a:bodyPr vert="horz" lIns="91440" tIns="45720" rIns="91440" bIns="45720" rtlCol="0" anchor="b">
            <a:normAutofit fontScale="90000"/>
          </a:bodyPr>
          <a:lstStyle/>
          <a:p>
            <a:pPr algn="ctr"/>
            <a:r>
              <a:rPr lang="en-US" sz="6100" b="1" dirty="0">
                <a:solidFill>
                  <a:schemeClr val="bg1"/>
                </a:solidFill>
              </a:rPr>
              <a:t>Non-Exam RE</a:t>
            </a:r>
            <a:br>
              <a:rPr lang="en-US" sz="6100" b="1" dirty="0">
                <a:solidFill>
                  <a:schemeClr val="bg1"/>
                </a:solidFill>
              </a:rPr>
            </a:br>
            <a:r>
              <a:rPr lang="en-US" sz="6100" b="1" dirty="0">
                <a:solidFill>
                  <a:schemeClr val="bg1"/>
                </a:solidFill>
              </a:rPr>
              <a:t>-</a:t>
            </a:r>
            <a:br>
              <a:rPr lang="en-US" sz="6100" b="1" dirty="0">
                <a:solidFill>
                  <a:schemeClr val="bg1"/>
                </a:solidFill>
              </a:rPr>
            </a:br>
            <a:r>
              <a:rPr lang="en-US" sz="6100" b="1" dirty="0">
                <a:solidFill>
                  <a:schemeClr val="bg1"/>
                </a:solidFill>
              </a:rPr>
              <a:t> Leaving Certificate</a:t>
            </a:r>
          </a:p>
        </p:txBody>
      </p:sp>
      <p:pic>
        <p:nvPicPr>
          <p:cNvPr id="1026" name="Picture 2" descr="Seek and Find - Schoolbooks.ie">
            <a:extLst>
              <a:ext uri="{FF2B5EF4-FFF2-40B4-BE49-F238E27FC236}">
                <a16:creationId xmlns:a16="http://schemas.microsoft.com/office/drawing/2014/main" id="{060B7218-B9AD-46F8-AD4D-14C3FE9968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128" r="1" b="1"/>
          <a:stretch/>
        </p:blipFill>
        <p:spPr bwMode="auto">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2007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9858-28BB-473C-A856-C3A5269D4EED}"/>
              </a:ext>
            </a:extLst>
          </p:cNvPr>
          <p:cNvSpPr>
            <a:spLocks noGrp="1"/>
          </p:cNvSpPr>
          <p:nvPr>
            <p:ph type="title"/>
          </p:nvPr>
        </p:nvSpPr>
        <p:spPr>
          <a:xfrm>
            <a:off x="202019" y="-1992"/>
            <a:ext cx="11844670" cy="1206740"/>
          </a:xfrm>
        </p:spPr>
        <p:txBody>
          <a:bodyPr>
            <a:normAutofit fontScale="90000"/>
          </a:bodyPr>
          <a:lstStyle/>
          <a:p>
            <a:r>
              <a:rPr lang="en-GB" b="1" dirty="0">
                <a:solidFill>
                  <a:srgbClr val="0070C0"/>
                </a:solidFill>
                <a:latin typeface="+mn-lt"/>
              </a:rPr>
              <a:t>Layered								      5</a:t>
            </a:r>
            <a:r>
              <a:rPr lang="en-GB" b="1" baseline="30000" dirty="0">
                <a:solidFill>
                  <a:srgbClr val="0070C0"/>
                </a:solidFill>
                <a:latin typeface="+mn-lt"/>
              </a:rPr>
              <a:t>th </a:t>
            </a:r>
            <a:r>
              <a:rPr lang="en-GB" b="1" dirty="0">
                <a:solidFill>
                  <a:srgbClr val="0070C0"/>
                </a:solidFill>
                <a:latin typeface="+mn-lt"/>
              </a:rPr>
              <a:t>&amp; 6</a:t>
            </a:r>
            <a:r>
              <a:rPr lang="en-GB" b="1" baseline="30000" dirty="0">
                <a:solidFill>
                  <a:srgbClr val="0070C0"/>
                </a:solidFill>
                <a:latin typeface="+mn-lt"/>
              </a:rPr>
              <a:t>th</a:t>
            </a:r>
            <a:r>
              <a:rPr lang="en-GB" b="1" dirty="0">
                <a:solidFill>
                  <a:srgbClr val="0070C0"/>
                </a:solidFill>
                <a:latin typeface="+mn-lt"/>
              </a:rPr>
              <a:t> Year </a:t>
            </a:r>
            <a:br>
              <a:rPr lang="en-GB" b="1" dirty="0">
                <a:solidFill>
                  <a:srgbClr val="0070C0"/>
                </a:solidFill>
                <a:latin typeface="+mn-lt"/>
              </a:rPr>
            </a:br>
            <a:r>
              <a:rPr lang="en-GB" b="1" dirty="0">
                <a:solidFill>
                  <a:srgbClr val="0070C0"/>
                </a:solidFill>
                <a:latin typeface="+mn-lt"/>
              </a:rPr>
              <a:t>Planning								Non-Exam</a:t>
            </a:r>
            <a:endParaRPr lang="en-IE" b="1" dirty="0">
              <a:solidFill>
                <a:srgbClr val="0070C0"/>
              </a:solidFill>
              <a:latin typeface="+mn-lt"/>
            </a:endParaRPr>
          </a:p>
        </p:txBody>
      </p:sp>
      <p:sp>
        <p:nvSpPr>
          <p:cNvPr id="7" name="Oval 6">
            <a:extLst>
              <a:ext uri="{FF2B5EF4-FFF2-40B4-BE49-F238E27FC236}">
                <a16:creationId xmlns:a16="http://schemas.microsoft.com/office/drawing/2014/main" id="{3070A493-7DBF-4BA0-988E-5C97339FDE16}"/>
              </a:ext>
            </a:extLst>
          </p:cNvPr>
          <p:cNvSpPr/>
          <p:nvPr/>
        </p:nvSpPr>
        <p:spPr>
          <a:xfrm>
            <a:off x="2033236" y="79109"/>
            <a:ext cx="8257499" cy="6699781"/>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00F5F5EA-BE1D-468A-AAFA-710632D276C6}"/>
              </a:ext>
            </a:extLst>
          </p:cNvPr>
          <p:cNvSpPr/>
          <p:nvPr/>
        </p:nvSpPr>
        <p:spPr>
          <a:xfrm>
            <a:off x="2838448" y="686732"/>
            <a:ext cx="6647073" cy="5484534"/>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09632311-AEA6-43E5-9FA9-586CEAF1CD4C}"/>
              </a:ext>
            </a:extLst>
          </p:cNvPr>
          <p:cNvSpPr/>
          <p:nvPr/>
        </p:nvSpPr>
        <p:spPr>
          <a:xfrm>
            <a:off x="3655646" y="1437776"/>
            <a:ext cx="5012675" cy="4177353"/>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a:extLst>
              <a:ext uri="{FF2B5EF4-FFF2-40B4-BE49-F238E27FC236}">
                <a16:creationId xmlns:a16="http://schemas.microsoft.com/office/drawing/2014/main" id="{A151F006-E85D-4324-9C43-AEAD2DFAB143}"/>
              </a:ext>
            </a:extLst>
          </p:cNvPr>
          <p:cNvSpPr/>
          <p:nvPr/>
        </p:nvSpPr>
        <p:spPr>
          <a:xfrm>
            <a:off x="4444408" y="2154852"/>
            <a:ext cx="3458239" cy="2743200"/>
          </a:xfrm>
          <a:prstGeom prst="ellipse">
            <a:avLst/>
          </a:prstGeom>
          <a:solidFill>
            <a:srgbClr val="7030A0"/>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422BBCD5-5093-4243-9B39-0AB903537F89}"/>
              </a:ext>
            </a:extLst>
          </p:cNvPr>
          <p:cNvSpPr txBox="1"/>
          <p:nvPr/>
        </p:nvSpPr>
        <p:spPr>
          <a:xfrm>
            <a:off x="4381940" y="2889231"/>
            <a:ext cx="3583172" cy="1077218"/>
          </a:xfrm>
          <a:prstGeom prst="rect">
            <a:avLst/>
          </a:prstGeom>
          <a:noFill/>
        </p:spPr>
        <p:txBody>
          <a:bodyPr wrap="square" rtlCol="0">
            <a:spAutoFit/>
          </a:bodyPr>
          <a:lstStyle/>
          <a:p>
            <a:pPr algn="ctr"/>
            <a:r>
              <a:rPr lang="en-GB" sz="3200" b="1" dirty="0">
                <a:solidFill>
                  <a:schemeClr val="bg1"/>
                </a:solidFill>
              </a:rPr>
              <a:t>Liturgical </a:t>
            </a:r>
          </a:p>
          <a:p>
            <a:pPr algn="ctr"/>
            <a:r>
              <a:rPr lang="en-GB" sz="3200" b="1" dirty="0">
                <a:solidFill>
                  <a:schemeClr val="bg1"/>
                </a:solidFill>
              </a:rPr>
              <a:t>Calendar</a:t>
            </a:r>
            <a:endParaRPr lang="en-IE" sz="3200" b="1" dirty="0">
              <a:solidFill>
                <a:schemeClr val="bg1"/>
              </a:solidFill>
            </a:endParaRPr>
          </a:p>
        </p:txBody>
      </p:sp>
      <p:sp>
        <p:nvSpPr>
          <p:cNvPr id="10" name="TextBox 9">
            <a:extLst>
              <a:ext uri="{FF2B5EF4-FFF2-40B4-BE49-F238E27FC236}">
                <a16:creationId xmlns:a16="http://schemas.microsoft.com/office/drawing/2014/main" id="{031B9744-A3B6-45AC-AA4A-E5ADA544D980}"/>
              </a:ext>
            </a:extLst>
          </p:cNvPr>
          <p:cNvSpPr txBox="1"/>
          <p:nvPr/>
        </p:nvSpPr>
        <p:spPr>
          <a:xfrm>
            <a:off x="4233337" y="1893521"/>
            <a:ext cx="4005311" cy="1841108"/>
          </a:xfrm>
          <a:prstGeom prst="rect">
            <a:avLst/>
          </a:prstGeom>
          <a:noFill/>
        </p:spPr>
        <p:txBody>
          <a:bodyPr wrap="square" rtlCol="0">
            <a:prstTxWarp prst="textArchUp">
              <a:avLst>
                <a:gd name="adj" fmla="val 9598290"/>
              </a:avLst>
            </a:prstTxWarp>
            <a:spAutoFit/>
          </a:bodyPr>
          <a:lstStyle/>
          <a:p>
            <a:pPr algn="ctr"/>
            <a:r>
              <a:rPr lang="en-GB" sz="3600" b="1" dirty="0">
                <a:solidFill>
                  <a:schemeClr val="bg1"/>
                </a:solidFill>
              </a:rPr>
              <a:t>Feast Days</a:t>
            </a:r>
            <a:endParaRPr lang="en-IE" sz="3600" b="1" dirty="0">
              <a:solidFill>
                <a:schemeClr val="bg1"/>
              </a:solidFill>
            </a:endParaRPr>
          </a:p>
        </p:txBody>
      </p:sp>
      <p:sp>
        <p:nvSpPr>
          <p:cNvPr id="11" name="TextBox 10">
            <a:extLst>
              <a:ext uri="{FF2B5EF4-FFF2-40B4-BE49-F238E27FC236}">
                <a16:creationId xmlns:a16="http://schemas.microsoft.com/office/drawing/2014/main" id="{E3589533-7F95-4388-9BCE-BB199480AB28}"/>
              </a:ext>
            </a:extLst>
          </p:cNvPr>
          <p:cNvSpPr txBox="1"/>
          <p:nvPr/>
        </p:nvSpPr>
        <p:spPr>
          <a:xfrm>
            <a:off x="4233337" y="1136732"/>
            <a:ext cx="4005311" cy="1841108"/>
          </a:xfrm>
          <a:prstGeom prst="rect">
            <a:avLst/>
          </a:prstGeom>
          <a:noFill/>
        </p:spPr>
        <p:txBody>
          <a:bodyPr wrap="square" rtlCol="0">
            <a:prstTxWarp prst="textArchUp">
              <a:avLst>
                <a:gd name="adj" fmla="val 9598290"/>
              </a:avLst>
            </a:prstTxWarp>
            <a:spAutoFit/>
          </a:bodyPr>
          <a:lstStyle/>
          <a:p>
            <a:pPr algn="ctr"/>
            <a:r>
              <a:rPr lang="en-GB" sz="3600" b="1" dirty="0">
                <a:solidFill>
                  <a:schemeClr val="bg1"/>
                </a:solidFill>
              </a:rPr>
              <a:t>LC RE Syllabus</a:t>
            </a:r>
            <a:endParaRPr lang="en-IE" sz="3600" b="1" dirty="0">
              <a:solidFill>
                <a:schemeClr val="bg1"/>
              </a:solidFill>
            </a:endParaRPr>
          </a:p>
        </p:txBody>
      </p:sp>
      <p:sp>
        <p:nvSpPr>
          <p:cNvPr id="12" name="TextBox 11">
            <a:extLst>
              <a:ext uri="{FF2B5EF4-FFF2-40B4-BE49-F238E27FC236}">
                <a16:creationId xmlns:a16="http://schemas.microsoft.com/office/drawing/2014/main" id="{6B27972E-C393-442C-B10A-7993202F3C6E}"/>
              </a:ext>
            </a:extLst>
          </p:cNvPr>
          <p:cNvSpPr txBox="1"/>
          <p:nvPr/>
        </p:nvSpPr>
        <p:spPr>
          <a:xfrm>
            <a:off x="3549849" y="493623"/>
            <a:ext cx="5127679" cy="1978387"/>
          </a:xfrm>
          <a:prstGeom prst="rect">
            <a:avLst/>
          </a:prstGeom>
          <a:noFill/>
        </p:spPr>
        <p:txBody>
          <a:bodyPr wrap="square" rtlCol="0">
            <a:prstTxWarp prst="textArchUp">
              <a:avLst>
                <a:gd name="adj" fmla="val 11706895"/>
              </a:avLst>
            </a:prstTxWarp>
            <a:spAutoFit/>
          </a:bodyPr>
          <a:lstStyle/>
          <a:p>
            <a:pPr algn="ctr"/>
            <a:r>
              <a:rPr lang="en-GB" sz="3600" b="1" dirty="0">
                <a:solidFill>
                  <a:schemeClr val="bg1"/>
                </a:solidFill>
              </a:rPr>
              <a:t>World Events &amp; Projects</a:t>
            </a:r>
            <a:endParaRPr lang="en-IE" sz="36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B2E81D2B-F394-40A2-9C8D-F2E671545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86670"/>
            <a:ext cx="2284158" cy="1871330"/>
          </a:xfrm>
          <a:prstGeom prst="rect">
            <a:avLst/>
          </a:prstGeom>
        </p:spPr>
      </p:pic>
      <p:pic>
        <p:nvPicPr>
          <p:cNvPr id="15" name="Picture 14" descr="Logo&#10;&#10;Description automatically generated">
            <a:extLst>
              <a:ext uri="{FF2B5EF4-FFF2-40B4-BE49-F238E27FC236}">
                <a16:creationId xmlns:a16="http://schemas.microsoft.com/office/drawing/2014/main" id="{1123BF66-71AE-4AAF-9392-EB8ED78FF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842" y="4986670"/>
            <a:ext cx="2284158" cy="1871330"/>
          </a:xfrm>
          <a:prstGeom prst="rect">
            <a:avLst/>
          </a:prstGeom>
        </p:spPr>
      </p:pic>
    </p:spTree>
    <p:extLst>
      <p:ext uri="{BB962C8B-B14F-4D97-AF65-F5344CB8AC3E}">
        <p14:creationId xmlns:p14="http://schemas.microsoft.com/office/powerpoint/2010/main" val="9012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circle(in)">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8" grpId="0" animBg="1"/>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2FAD-9CF2-4EB6-B85E-3D31B64F3E75}"/>
              </a:ext>
            </a:extLst>
          </p:cNvPr>
          <p:cNvSpPr>
            <a:spLocks noGrp="1"/>
          </p:cNvSpPr>
          <p:nvPr>
            <p:ph type="title"/>
          </p:nvPr>
        </p:nvSpPr>
        <p:spPr>
          <a:xfrm>
            <a:off x="838200" y="-271721"/>
            <a:ext cx="10515600" cy="1325563"/>
          </a:xfrm>
        </p:spPr>
        <p:txBody>
          <a:bodyPr/>
          <a:lstStyle/>
          <a:p>
            <a:pPr algn="ctr"/>
            <a:r>
              <a:rPr lang="en-GB" b="1" dirty="0">
                <a:solidFill>
                  <a:srgbClr val="FF0000"/>
                </a:solidFill>
                <a:latin typeface="+mn-lt"/>
              </a:rPr>
              <a:t>5</a:t>
            </a:r>
            <a:r>
              <a:rPr lang="en-GB" b="1" baseline="30000" dirty="0">
                <a:solidFill>
                  <a:srgbClr val="FF0000"/>
                </a:solidFill>
                <a:latin typeface="+mn-lt"/>
              </a:rPr>
              <a:t>th</a:t>
            </a:r>
            <a:r>
              <a:rPr lang="en-GB" b="1" dirty="0">
                <a:solidFill>
                  <a:srgbClr val="FF0000"/>
                </a:solidFill>
                <a:latin typeface="+mn-lt"/>
              </a:rPr>
              <a:t> Year Scheme of Work </a:t>
            </a:r>
            <a:endParaRPr lang="en-IE" b="1" dirty="0">
              <a:solidFill>
                <a:srgbClr val="FF0000"/>
              </a:solidFill>
              <a:latin typeface="+mn-lt"/>
            </a:endParaRPr>
          </a:p>
        </p:txBody>
      </p:sp>
      <p:sp>
        <p:nvSpPr>
          <p:cNvPr id="3" name="Content Placeholder 2">
            <a:extLst>
              <a:ext uri="{FF2B5EF4-FFF2-40B4-BE49-F238E27FC236}">
                <a16:creationId xmlns:a16="http://schemas.microsoft.com/office/drawing/2014/main" id="{99982D58-AB64-446E-A886-6608624562BA}"/>
              </a:ext>
            </a:extLst>
          </p:cNvPr>
          <p:cNvSpPr>
            <a:spLocks noGrp="1"/>
          </p:cNvSpPr>
          <p:nvPr>
            <p:ph idx="1"/>
          </p:nvPr>
        </p:nvSpPr>
        <p:spPr>
          <a:xfrm>
            <a:off x="195430" y="715955"/>
            <a:ext cx="4710686" cy="5365868"/>
          </a:xfrm>
          <a:ln w="28575">
            <a:solidFill>
              <a:schemeClr val="tx1"/>
            </a:solidFill>
          </a:ln>
        </p:spPr>
        <p:txBody>
          <a:bodyPr>
            <a:normAutofit fontScale="25000" lnSpcReduction="20000"/>
          </a:bodyPr>
          <a:lstStyle/>
          <a:p>
            <a:pPr marL="0" indent="0" algn="ctr">
              <a:lnSpc>
                <a:spcPct val="115000"/>
              </a:lnSpc>
              <a:spcAft>
                <a:spcPts val="1000"/>
              </a:spcAft>
              <a:buNone/>
            </a:pPr>
            <a:r>
              <a:rPr lang="en-IE" sz="9600" b="1" u="sng" dirty="0">
                <a:solidFill>
                  <a:srgbClr val="0070C0"/>
                </a:solidFill>
                <a:effectLst/>
                <a:ea typeface="Calibri" panose="020F0502020204030204" pitchFamily="34" charset="0"/>
                <a:cs typeface="Times New Roman" panose="02020603050405020304" pitchFamily="18" charset="0"/>
              </a:rPr>
              <a:t>Term 1 - Sept – Dec </a:t>
            </a:r>
            <a:r>
              <a:rPr lang="en-IE" sz="9600" b="1" u="sng" dirty="0">
                <a:solidFill>
                  <a:srgbClr val="0070C0"/>
                </a:solidFill>
                <a:ea typeface="Calibri" panose="020F0502020204030204" pitchFamily="34" charset="0"/>
                <a:cs typeface="Times New Roman" panose="02020603050405020304" pitchFamily="18" charset="0"/>
              </a:rPr>
              <a:t>:</a:t>
            </a:r>
            <a:r>
              <a:rPr lang="en-IE" sz="9600" b="1" u="sng" dirty="0">
                <a:solidFill>
                  <a:srgbClr val="0070C0"/>
                </a:solidFill>
                <a:effectLst/>
                <a:ea typeface="Calibri" panose="020F0502020204030204" pitchFamily="34" charset="0"/>
                <a:cs typeface="Times New Roman" panose="02020603050405020304" pitchFamily="18" charset="0"/>
              </a:rPr>
              <a:t> 16 Weeks</a:t>
            </a:r>
          </a:p>
          <a:p>
            <a:pPr>
              <a:lnSpc>
                <a:spcPct val="170000"/>
              </a:lnSpc>
              <a:spcBef>
                <a:spcPts val="0"/>
              </a:spcBef>
            </a:pPr>
            <a:r>
              <a:rPr lang="en-IE" sz="5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Ice Breaker Activity – Desert Survival Challenge – </a:t>
            </a:r>
          </a:p>
          <a:p>
            <a:pPr marL="0" indent="0">
              <a:lnSpc>
                <a:spcPct val="170000"/>
              </a:lnSpc>
              <a:spcBef>
                <a:spcPts val="0"/>
              </a:spcBef>
              <a:buNone/>
            </a:pPr>
            <a:r>
              <a:rPr lang="en-IE" sz="5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Community, Skills &amp; Values</a:t>
            </a:r>
            <a:endParaRPr lang="en-IE" sz="5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n-IE" sz="5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Liturgical Calendar - Overview</a:t>
            </a: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Search for Meaning </a:t>
            </a:r>
          </a:p>
          <a:p>
            <a:pPr>
              <a:lnSpc>
                <a:spcPct val="170000"/>
              </a:lnSpc>
              <a:spcBef>
                <a:spcPts val="0"/>
              </a:spcBef>
            </a:pPr>
            <a:r>
              <a:rPr lang="en-IE" sz="5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September 11</a:t>
            </a:r>
            <a:r>
              <a:rPr lang="en-IE" sz="5600" b="1"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
            </a:r>
            <a:r>
              <a:rPr lang="en-IE" sz="5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9/11 (Link to Islam)</a:t>
            </a:r>
            <a:endParaRPr lang="en-IE" sz="5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Search for Meaning – Music</a:t>
            </a: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Search for Meaning – Film</a:t>
            </a: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Search for Meaning – Literature</a:t>
            </a: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Search for Meaning – Art</a:t>
            </a: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Origins of Philosophy</a:t>
            </a:r>
          </a:p>
          <a:p>
            <a:pPr>
              <a:lnSpc>
                <a:spcPct val="170000"/>
              </a:lnSpc>
              <a:spcBef>
                <a:spcPts val="0"/>
              </a:spcBef>
            </a:pPr>
            <a:r>
              <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Plato</a:t>
            </a:r>
          </a:p>
          <a:p>
            <a:pPr>
              <a:lnSpc>
                <a:spcPct val="170000"/>
              </a:lnSpc>
              <a:spcBef>
                <a:spcPts val="0"/>
              </a:spcBef>
            </a:pPr>
            <a:r>
              <a:rPr lang="en-IE" sz="5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Plato &amp; Allegory of the Cave – (Link to the Matrix Film)</a:t>
            </a:r>
            <a:endPar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Bef>
                <a:spcPts val="0"/>
              </a:spcBef>
            </a:pPr>
            <a:r>
              <a:rPr lang="en-IE" sz="5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Presentation Week - Project</a:t>
            </a:r>
          </a:p>
          <a:p>
            <a:pPr>
              <a:lnSpc>
                <a:spcPct val="170000"/>
              </a:lnSpc>
              <a:spcBef>
                <a:spcPts val="0"/>
              </a:spcBef>
            </a:pPr>
            <a:r>
              <a:rPr lang="en-IE" sz="5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Advent &amp; Christmas</a:t>
            </a:r>
          </a:p>
          <a:p>
            <a:pPr>
              <a:lnSpc>
                <a:spcPct val="170000"/>
              </a:lnSpc>
              <a:spcBef>
                <a:spcPts val="0"/>
              </a:spcBef>
            </a:pPr>
            <a:r>
              <a:rPr lang="en-IE" sz="5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Christianity – Jesus birth and the Messiah</a:t>
            </a:r>
            <a:endParaRPr lang="en-IE" sz="5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Footer Placeholder 3">
            <a:extLst>
              <a:ext uri="{FF2B5EF4-FFF2-40B4-BE49-F238E27FC236}">
                <a16:creationId xmlns:a16="http://schemas.microsoft.com/office/drawing/2014/main" id="{7252C922-DE9C-412C-88E7-02A169421EBD}"/>
              </a:ext>
            </a:extLst>
          </p:cNvPr>
          <p:cNvSpPr>
            <a:spLocks noGrp="1"/>
          </p:cNvSpPr>
          <p:nvPr>
            <p:ph type="ftr" sz="quarter" idx="11"/>
          </p:nvPr>
        </p:nvSpPr>
        <p:spPr>
          <a:xfrm>
            <a:off x="1" y="6356350"/>
            <a:ext cx="12192000" cy="365125"/>
          </a:xfrm>
          <a:noFill/>
        </p:spPr>
        <p:txBody>
          <a:bodyPr/>
          <a:lstStyle/>
          <a:p>
            <a:pPr algn="l"/>
            <a:r>
              <a:rPr lang="en-US" sz="2000" b="1" dirty="0">
                <a:solidFill>
                  <a:schemeClr val="tx1"/>
                </a:solidFill>
              </a:rPr>
              <a:t>      </a:t>
            </a:r>
            <a:r>
              <a:rPr lang="en-US" sz="2000" b="1" dirty="0">
                <a:solidFill>
                  <a:srgbClr val="7030A0"/>
                </a:solidFill>
              </a:rPr>
              <a:t>Liturgical Calendar                         </a:t>
            </a:r>
            <a:r>
              <a:rPr lang="en-US" sz="2000" b="1" dirty="0">
                <a:solidFill>
                  <a:srgbClr val="0070C0"/>
                </a:solidFill>
              </a:rPr>
              <a:t>Feast Days                            </a:t>
            </a:r>
            <a:r>
              <a:rPr lang="en-US" sz="2000" b="1" dirty="0">
                <a:solidFill>
                  <a:srgbClr val="00B050"/>
                </a:solidFill>
              </a:rPr>
              <a:t>LC RE Syllabus                           </a:t>
            </a:r>
            <a:r>
              <a:rPr lang="en-US" sz="2000" b="1" dirty="0">
                <a:solidFill>
                  <a:srgbClr val="FF0000"/>
                </a:solidFill>
              </a:rPr>
              <a:t>World Events &amp; Projects</a:t>
            </a:r>
          </a:p>
        </p:txBody>
      </p:sp>
      <p:sp>
        <p:nvSpPr>
          <p:cNvPr id="5" name="Content Placeholder 2">
            <a:extLst>
              <a:ext uri="{FF2B5EF4-FFF2-40B4-BE49-F238E27FC236}">
                <a16:creationId xmlns:a16="http://schemas.microsoft.com/office/drawing/2014/main" id="{17D38126-26AE-4A93-BF58-35C3C0D51517}"/>
              </a:ext>
            </a:extLst>
          </p:cNvPr>
          <p:cNvSpPr txBox="1">
            <a:spLocks/>
          </p:cNvSpPr>
          <p:nvPr/>
        </p:nvSpPr>
        <p:spPr>
          <a:xfrm>
            <a:off x="6423991" y="715955"/>
            <a:ext cx="5456814" cy="5365868"/>
          </a:xfrm>
          <a:prstGeom prst="rect">
            <a:avLst/>
          </a:prstGeom>
          <a:ln w="28575">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5000"/>
              </a:lnSpc>
              <a:spcAft>
                <a:spcPts val="1000"/>
              </a:spcAft>
              <a:buFont typeface="Arial" panose="020B0604020202020204" pitchFamily="34" charset="0"/>
              <a:buNone/>
            </a:pPr>
            <a:r>
              <a:rPr lang="en-IE" sz="2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Term 2 - Jan – Mar : 10 Weeks</a:t>
            </a:r>
            <a:endParaRPr lang="en-IE" sz="2600"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0"/>
              </a:spcBef>
            </a:pPr>
            <a:r>
              <a:rPr lang="en-IE"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Christianity – Origins, Palestine at the Time of Jesus</a:t>
            </a:r>
          </a:p>
          <a:p>
            <a:pPr>
              <a:lnSpc>
                <a:spcPct val="150000"/>
              </a:lnSpc>
              <a:spcBef>
                <a:spcPts val="0"/>
              </a:spcBef>
            </a:pPr>
            <a:r>
              <a:rPr lang="en-I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Catholic Schools Week - Project</a:t>
            </a:r>
          </a:p>
          <a:p>
            <a:pPr>
              <a:lnSpc>
                <a:spcPct val="150000"/>
              </a:lnSpc>
              <a:spcBef>
                <a:spcPts val="0"/>
              </a:spcBef>
            </a:pPr>
            <a:r>
              <a:rPr lang="en-I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 Brigid's Day – Cross Making</a:t>
            </a:r>
          </a:p>
          <a:p>
            <a:pPr>
              <a:lnSpc>
                <a:spcPct val="150000"/>
              </a:lnSpc>
              <a:spcBef>
                <a:spcPts val="0"/>
              </a:spcBef>
            </a:pPr>
            <a:r>
              <a:rPr lang="en-I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 Blaise</a:t>
            </a:r>
          </a:p>
          <a:p>
            <a:pPr>
              <a:lnSpc>
                <a:spcPct val="150000"/>
              </a:lnSpc>
              <a:spcBef>
                <a:spcPts val="0"/>
              </a:spcBef>
            </a:pPr>
            <a:r>
              <a:rPr lang="en-I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 Valentine</a:t>
            </a:r>
            <a:r>
              <a:rPr lang="en-IE"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Bef>
                <a:spcPts val="0"/>
              </a:spcBef>
            </a:pPr>
            <a:r>
              <a:rPr lang="en-IE"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Christianity – Jesus’ Public Ministry (The Story of God Series – Netflix – Miracles)</a:t>
            </a:r>
          </a:p>
          <a:p>
            <a:pPr>
              <a:lnSpc>
                <a:spcPct val="150000"/>
              </a:lnSpc>
              <a:spcBef>
                <a:spcPts val="0"/>
              </a:spcBef>
            </a:pPr>
            <a:r>
              <a:rPr lang="en-I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Ceiliúradh na nÓg Project – 6 Weeks </a:t>
            </a:r>
          </a:p>
          <a:p>
            <a:pPr>
              <a:lnSpc>
                <a:spcPct val="150000"/>
              </a:lnSpc>
              <a:spcBef>
                <a:spcPts val="0"/>
              </a:spcBef>
            </a:pPr>
            <a:r>
              <a:rPr lang="en-IE"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Ash Wednesday</a:t>
            </a:r>
          </a:p>
          <a:p>
            <a:pPr>
              <a:lnSpc>
                <a:spcPct val="150000"/>
              </a:lnSpc>
              <a:spcBef>
                <a:spcPts val="0"/>
              </a:spcBef>
            </a:pPr>
            <a:r>
              <a:rPr lang="en-IE"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Lent</a:t>
            </a:r>
          </a:p>
          <a:p>
            <a:pPr>
              <a:lnSpc>
                <a:spcPct val="150000"/>
              </a:lnSpc>
              <a:spcBef>
                <a:spcPts val="0"/>
              </a:spcBef>
            </a:pPr>
            <a:r>
              <a:rPr lang="en-IE"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Trócaire – Lenten Appeal</a:t>
            </a:r>
          </a:p>
          <a:p>
            <a:pPr>
              <a:lnSpc>
                <a:spcPct val="150000"/>
              </a:lnSpc>
              <a:spcBef>
                <a:spcPts val="0"/>
              </a:spcBef>
            </a:pPr>
            <a:r>
              <a:rPr lang="en-IE"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 Patricks Days</a:t>
            </a:r>
          </a:p>
          <a:p>
            <a:pPr>
              <a:lnSpc>
                <a:spcPct val="150000"/>
              </a:lnSpc>
              <a:spcBef>
                <a:spcPts val="0"/>
              </a:spcBef>
            </a:pPr>
            <a:r>
              <a:rPr lang="en-IE" sz="1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Holy Week </a:t>
            </a:r>
          </a:p>
          <a:p>
            <a:pPr>
              <a:lnSpc>
                <a:spcPct val="150000"/>
              </a:lnSpc>
              <a:spcBef>
                <a:spcPts val="0"/>
              </a:spcBef>
            </a:pPr>
            <a:r>
              <a:rPr lang="en-IE"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Christianity – Death &amp; Resurrection of Jesus</a:t>
            </a:r>
          </a:p>
          <a:p>
            <a:endParaRPr lang="en-IE" dirty="0"/>
          </a:p>
        </p:txBody>
      </p:sp>
      <p:sp>
        <p:nvSpPr>
          <p:cNvPr id="6" name="Oval 5">
            <a:extLst>
              <a:ext uri="{FF2B5EF4-FFF2-40B4-BE49-F238E27FC236}">
                <a16:creationId xmlns:a16="http://schemas.microsoft.com/office/drawing/2014/main" id="{07BAFDFE-1148-4459-9E31-2AA19EDCEB4F}"/>
              </a:ext>
            </a:extLst>
          </p:cNvPr>
          <p:cNvSpPr/>
          <p:nvPr/>
        </p:nvSpPr>
        <p:spPr>
          <a:xfrm>
            <a:off x="31435" y="6389400"/>
            <a:ext cx="327991" cy="3279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a16="http://schemas.microsoft.com/office/drawing/2014/main" id="{F9016C47-58A9-4CFF-AD40-91590B78938E}"/>
              </a:ext>
            </a:extLst>
          </p:cNvPr>
          <p:cNvSpPr/>
          <p:nvPr/>
        </p:nvSpPr>
        <p:spPr>
          <a:xfrm>
            <a:off x="3396100" y="6389400"/>
            <a:ext cx="327991" cy="32799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BB6C021D-819E-4F99-B793-F47AF8DDE141}"/>
              </a:ext>
            </a:extLst>
          </p:cNvPr>
          <p:cNvSpPr/>
          <p:nvPr/>
        </p:nvSpPr>
        <p:spPr>
          <a:xfrm>
            <a:off x="6096000" y="6389400"/>
            <a:ext cx="327991" cy="32799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F373BC51-B298-4443-A827-BE41CD178336}"/>
              </a:ext>
            </a:extLst>
          </p:cNvPr>
          <p:cNvSpPr/>
          <p:nvPr/>
        </p:nvSpPr>
        <p:spPr>
          <a:xfrm>
            <a:off x="9123891" y="6374916"/>
            <a:ext cx="327991" cy="32799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408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4" end="14"/>
                                            </p:txEl>
                                          </p:spTgt>
                                        </p:tgtEl>
                                        <p:attrNameLst>
                                          <p:attrName>style.visibility</p:attrName>
                                        </p:attrNameLst>
                                      </p:cBhvr>
                                      <p:to>
                                        <p:strVal val="visible"/>
                                      </p:to>
                                    </p:set>
                                    <p:anim calcmode="lin" valueType="num">
                                      <p:cBhvr additive="base">
                                        <p:cTn id="9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5" end="15"/>
                                            </p:txEl>
                                          </p:spTgt>
                                        </p:tgtEl>
                                        <p:attrNameLst>
                                          <p:attrName>style.visibility</p:attrName>
                                        </p:attrNameLst>
                                      </p:cBhvr>
                                      <p:to>
                                        <p:strVal val="visible"/>
                                      </p:to>
                                    </p:set>
                                    <p:anim calcmode="lin" valueType="num">
                                      <p:cBhvr additive="base">
                                        <p:cTn id="10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5">
                                            <p:bg/>
                                          </p:spTgt>
                                        </p:tgtEl>
                                        <p:attrNameLst>
                                          <p:attrName>style.visibility</p:attrName>
                                        </p:attrNameLst>
                                      </p:cBhvr>
                                      <p:to>
                                        <p:strVal val="visible"/>
                                      </p:to>
                                    </p:set>
                                    <p:animEffect transition="in" filter="randombar(horizontal)">
                                      <p:cBhvr>
                                        <p:cTn id="109" dur="500"/>
                                        <p:tgtEl>
                                          <p:spTgt spid="5">
                                            <p:bg/>
                                          </p:spTgt>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4" dur="500"/>
                                        <p:tgtEl>
                                          <p:spTgt spid="5">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9" dur="500"/>
                                        <p:tgtEl>
                                          <p:spTgt spid="5">
                                            <p:txEl>
                                              <p:pRg st="1" end="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4" dur="500"/>
                                        <p:tgtEl>
                                          <p:spTgt spid="5">
                                            <p:txEl>
                                              <p:pRg st="2" end="2"/>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29" dur="500"/>
                                        <p:tgtEl>
                                          <p:spTgt spid="5">
                                            <p:txEl>
                                              <p:pRg st="3" end="3"/>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34" dur="500"/>
                                        <p:tgtEl>
                                          <p:spTgt spid="5">
                                            <p:txEl>
                                              <p:pRg st="4" end="4"/>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39" dur="500"/>
                                        <p:tgtEl>
                                          <p:spTgt spid="5">
                                            <p:txEl>
                                              <p:pRg st="5" end="5"/>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44" dur="500"/>
                                        <p:tgtEl>
                                          <p:spTgt spid="5">
                                            <p:txEl>
                                              <p:pRg st="6" end="6"/>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grpId="0" nodeType="clickEffect">
                                  <p:stCondLst>
                                    <p:cond delay="0"/>
                                  </p:stCondLst>
                                  <p:childTnLst>
                                    <p:set>
                                      <p:cBhvr>
                                        <p:cTn id="148" dur="1" fill="hold">
                                          <p:stCondLst>
                                            <p:cond delay="0"/>
                                          </p:stCondLst>
                                        </p:cTn>
                                        <p:tgtEl>
                                          <p:spTgt spid="5">
                                            <p:txEl>
                                              <p:pRg st="7" end="7"/>
                                            </p:txEl>
                                          </p:spTgt>
                                        </p:tgtEl>
                                        <p:attrNameLst>
                                          <p:attrName>style.visibility</p:attrName>
                                        </p:attrNameLst>
                                      </p:cBhvr>
                                      <p:to>
                                        <p:strVal val="visible"/>
                                      </p:to>
                                    </p:set>
                                    <p:animEffect transition="in" filter="randombar(horizontal)">
                                      <p:cBhvr>
                                        <p:cTn id="149" dur="500"/>
                                        <p:tgtEl>
                                          <p:spTgt spid="5">
                                            <p:txEl>
                                              <p:pRg st="7" end="7"/>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5">
                                            <p:txEl>
                                              <p:pRg st="8" end="8"/>
                                            </p:txEl>
                                          </p:spTgt>
                                        </p:tgtEl>
                                        <p:attrNameLst>
                                          <p:attrName>style.visibility</p:attrName>
                                        </p:attrNameLst>
                                      </p:cBhvr>
                                      <p:to>
                                        <p:strVal val="visible"/>
                                      </p:to>
                                    </p:set>
                                    <p:animEffect transition="in" filter="randombar(horizontal)">
                                      <p:cBhvr>
                                        <p:cTn id="154" dur="500"/>
                                        <p:tgtEl>
                                          <p:spTgt spid="5">
                                            <p:txEl>
                                              <p:pRg st="8" end="8"/>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grpId="0" nodeType="clickEffect">
                                  <p:stCondLst>
                                    <p:cond delay="0"/>
                                  </p:stCondLst>
                                  <p:childTnLst>
                                    <p:set>
                                      <p:cBhvr>
                                        <p:cTn id="158" dur="1" fill="hold">
                                          <p:stCondLst>
                                            <p:cond delay="0"/>
                                          </p:stCondLst>
                                        </p:cTn>
                                        <p:tgtEl>
                                          <p:spTgt spid="5">
                                            <p:txEl>
                                              <p:pRg st="9" end="9"/>
                                            </p:txEl>
                                          </p:spTgt>
                                        </p:tgtEl>
                                        <p:attrNameLst>
                                          <p:attrName>style.visibility</p:attrName>
                                        </p:attrNameLst>
                                      </p:cBhvr>
                                      <p:to>
                                        <p:strVal val="visible"/>
                                      </p:to>
                                    </p:set>
                                    <p:animEffect transition="in" filter="randombar(horizontal)">
                                      <p:cBhvr>
                                        <p:cTn id="159" dur="500"/>
                                        <p:tgtEl>
                                          <p:spTgt spid="5">
                                            <p:txEl>
                                              <p:pRg st="9" end="9"/>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4" presetClass="entr" presetSubtype="10" fill="hold" grpId="0" nodeType="clickEffect">
                                  <p:stCondLst>
                                    <p:cond delay="0"/>
                                  </p:stCondLst>
                                  <p:childTnLst>
                                    <p:set>
                                      <p:cBhvr>
                                        <p:cTn id="163"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164" dur="500"/>
                                        <p:tgtEl>
                                          <p:spTgt spid="5">
                                            <p:txEl>
                                              <p:pRg st="10" end="1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grpId="0" nodeType="clickEffect">
                                  <p:stCondLst>
                                    <p:cond delay="0"/>
                                  </p:stCondLst>
                                  <p:childTnLst>
                                    <p:set>
                                      <p:cBhvr>
                                        <p:cTn id="168"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169" dur="500"/>
                                        <p:tgtEl>
                                          <p:spTgt spid="5">
                                            <p:txEl>
                                              <p:pRg st="11" end="11"/>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14" presetClass="entr" presetSubtype="10" fill="hold" grpId="0" nodeType="clickEffect">
                                  <p:stCondLst>
                                    <p:cond delay="0"/>
                                  </p:stCondLst>
                                  <p:childTnLst>
                                    <p:set>
                                      <p:cBhvr>
                                        <p:cTn id="173" dur="1" fill="hold">
                                          <p:stCondLst>
                                            <p:cond delay="0"/>
                                          </p:stCondLst>
                                        </p:cTn>
                                        <p:tgtEl>
                                          <p:spTgt spid="5">
                                            <p:txEl>
                                              <p:pRg st="12" end="12"/>
                                            </p:txEl>
                                          </p:spTgt>
                                        </p:tgtEl>
                                        <p:attrNameLst>
                                          <p:attrName>style.visibility</p:attrName>
                                        </p:attrNameLst>
                                      </p:cBhvr>
                                      <p:to>
                                        <p:strVal val="visible"/>
                                      </p:to>
                                    </p:set>
                                    <p:animEffect transition="in" filter="randombar(horizontal)">
                                      <p:cBhvr>
                                        <p:cTn id="174" dur="500"/>
                                        <p:tgtEl>
                                          <p:spTgt spid="5">
                                            <p:txEl>
                                              <p:pRg st="12" end="12"/>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14" presetClass="entr" presetSubtype="10" fill="hold" grpId="0" nodeType="clickEffect">
                                  <p:stCondLst>
                                    <p:cond delay="0"/>
                                  </p:stCondLst>
                                  <p:childTnLst>
                                    <p:set>
                                      <p:cBhvr>
                                        <p:cTn id="178" dur="1" fill="hold">
                                          <p:stCondLst>
                                            <p:cond delay="0"/>
                                          </p:stCondLst>
                                        </p:cTn>
                                        <p:tgtEl>
                                          <p:spTgt spid="5">
                                            <p:txEl>
                                              <p:pRg st="13" end="13"/>
                                            </p:txEl>
                                          </p:spTgt>
                                        </p:tgtEl>
                                        <p:attrNameLst>
                                          <p:attrName>style.visibility</p:attrName>
                                        </p:attrNameLst>
                                      </p:cBhvr>
                                      <p:to>
                                        <p:strVal val="visible"/>
                                      </p:to>
                                    </p:set>
                                    <p:animEffect transition="in" filter="randombar(horizontal)">
                                      <p:cBhvr>
                                        <p:cTn id="17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tory of God with Morgan Freeman - Wikipedia">
            <a:extLst>
              <a:ext uri="{FF2B5EF4-FFF2-40B4-BE49-F238E27FC236}">
                <a16:creationId xmlns:a16="http://schemas.microsoft.com/office/drawing/2014/main" id="{08FBD0A7-538F-4CBE-8150-DC3FD2430D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8447" y="3113708"/>
            <a:ext cx="4497858" cy="2443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iliúradh na nÓg Celebration Day 2016 – Diocese of Kerry">
            <a:extLst>
              <a:ext uri="{FF2B5EF4-FFF2-40B4-BE49-F238E27FC236}">
                <a16:creationId xmlns:a16="http://schemas.microsoft.com/office/drawing/2014/main" id="{2E6747DC-75D7-45CD-AA59-7A0CF7BDE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071" y="111212"/>
            <a:ext cx="4497859" cy="44978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etflix | Brand Assets">
            <a:extLst>
              <a:ext uri="{FF2B5EF4-FFF2-40B4-BE49-F238E27FC236}">
                <a16:creationId xmlns:a16="http://schemas.microsoft.com/office/drawing/2014/main" id="{25825359-FA1A-461D-9DD3-F1A0964374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07" y="232221"/>
            <a:ext cx="4497858" cy="2551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y 9/11 story: A New Yorker's account - Axios">
            <a:extLst>
              <a:ext uri="{FF2B5EF4-FFF2-40B4-BE49-F238E27FC236}">
                <a16:creationId xmlns:a16="http://schemas.microsoft.com/office/drawing/2014/main" id="{D9E2FB9D-632C-4B1C-A4F6-F70D993C7B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17477"/>
          <a:stretch/>
        </p:blipFill>
        <p:spPr bwMode="auto">
          <a:xfrm>
            <a:off x="6246575" y="4497857"/>
            <a:ext cx="5084437" cy="236014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ert Survival | Summit Team Building">
            <a:extLst>
              <a:ext uri="{FF2B5EF4-FFF2-40B4-BE49-F238E27FC236}">
                <a16:creationId xmlns:a16="http://schemas.microsoft.com/office/drawing/2014/main" id="{9CE98AE3-4197-4CB7-BCF7-7B6E989F60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090" y="5657848"/>
            <a:ext cx="38100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6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barn(inVertical)">
                                      <p:cBhvr>
                                        <p:cTn id="18" dur="500"/>
                                        <p:tgtEl>
                                          <p:spTgt spid="205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ircle(in)">
                                      <p:cBhvr>
                                        <p:cTn id="23" dur="20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barn(inVertical)">
                                      <p:cBhvr>
                                        <p:cTn id="2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87F3-DEF9-4873-96A7-52D35CDE1CA7}"/>
              </a:ext>
            </a:extLst>
          </p:cNvPr>
          <p:cNvSpPr>
            <a:spLocks noGrp="1"/>
          </p:cNvSpPr>
          <p:nvPr>
            <p:ph type="title"/>
          </p:nvPr>
        </p:nvSpPr>
        <p:spPr>
          <a:xfrm>
            <a:off x="197708" y="-244839"/>
            <a:ext cx="11390870" cy="1325563"/>
          </a:xfrm>
        </p:spPr>
        <p:txBody>
          <a:bodyPr>
            <a:normAutofit fontScale="90000"/>
          </a:bodyPr>
          <a:lstStyle/>
          <a:p>
            <a:pPr algn="ctr"/>
            <a:r>
              <a:rPr lang="en-GB" sz="4800" b="1" dirty="0">
                <a:solidFill>
                  <a:srgbClr val="FF0000"/>
                </a:solidFill>
                <a:latin typeface="+mn-lt"/>
              </a:rPr>
              <a:t>Sample of Students Work – Ceiliúradh na nÓg</a:t>
            </a:r>
            <a:endParaRPr lang="en-IE" sz="4800" b="1" dirty="0">
              <a:solidFill>
                <a:srgbClr val="FF0000"/>
              </a:solidFill>
              <a:latin typeface="+mn-lt"/>
            </a:endParaRPr>
          </a:p>
        </p:txBody>
      </p:sp>
      <p:pic>
        <p:nvPicPr>
          <p:cNvPr id="6" name="Content Placeholder 5" descr="A picture containing text, floor, person, indoor&#10;&#10;Description automatically generated">
            <a:extLst>
              <a:ext uri="{FF2B5EF4-FFF2-40B4-BE49-F238E27FC236}">
                <a16:creationId xmlns:a16="http://schemas.microsoft.com/office/drawing/2014/main" id="{C1FCF6EE-BA2D-4583-B335-C1F4402EF3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90309"/>
            <a:ext cx="2920925" cy="38945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descr="A picture containing text, indoor&#10;&#10;Description automatically generated">
            <a:extLst>
              <a:ext uri="{FF2B5EF4-FFF2-40B4-BE49-F238E27FC236}">
                <a16:creationId xmlns:a16="http://schemas.microsoft.com/office/drawing/2014/main" id="{EEE7F2C3-74C5-455E-916D-406ECC597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9425" y="782419"/>
            <a:ext cx="2369405" cy="32588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9" descr="A picture containing text, businesscard&#10;&#10;Description automatically generated">
            <a:extLst>
              <a:ext uri="{FF2B5EF4-FFF2-40B4-BE49-F238E27FC236}">
                <a16:creationId xmlns:a16="http://schemas.microsoft.com/office/drawing/2014/main" id="{EE908949-9246-4D81-823B-FA4975863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6415" y="791144"/>
            <a:ext cx="2310038" cy="32500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descr="A picture containing text, indoor, desk&#10;&#10;Description automatically generated">
            <a:extLst>
              <a:ext uri="{FF2B5EF4-FFF2-40B4-BE49-F238E27FC236}">
                <a16:creationId xmlns:a16="http://schemas.microsoft.com/office/drawing/2014/main" id="{C8D0EE32-A1E1-4ABC-ADF9-098FBD494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9476" y="791145"/>
            <a:ext cx="2126293" cy="32500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descr="A picture containing text, indoor&#10;&#10;Description automatically generated">
            <a:extLst>
              <a:ext uri="{FF2B5EF4-FFF2-40B4-BE49-F238E27FC236}">
                <a16:creationId xmlns:a16="http://schemas.microsoft.com/office/drawing/2014/main" id="{408FA6C1-28F2-4D72-9F1A-D90B33FE02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1035" y="791144"/>
            <a:ext cx="2035974" cy="32568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Picture 15" descr="A picture containing text&#10;&#10;Description automatically generated">
            <a:extLst>
              <a:ext uri="{FF2B5EF4-FFF2-40B4-BE49-F238E27FC236}">
                <a16:creationId xmlns:a16="http://schemas.microsoft.com/office/drawing/2014/main" id="{A4480C64-554A-44E1-9217-D2A6BA6005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1394" y="4161393"/>
            <a:ext cx="2022455" cy="26966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17">
            <a:extLst>
              <a:ext uri="{FF2B5EF4-FFF2-40B4-BE49-F238E27FC236}">
                <a16:creationId xmlns:a16="http://schemas.microsoft.com/office/drawing/2014/main" id="{97F907AC-ED74-41AF-A081-AE262EBED5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0206" y="4161393"/>
            <a:ext cx="2022456" cy="2696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422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1B10-F0E4-4835-B010-EC8EAEB3143D}"/>
              </a:ext>
            </a:extLst>
          </p:cNvPr>
          <p:cNvSpPr>
            <a:spLocks noGrp="1"/>
          </p:cNvSpPr>
          <p:nvPr>
            <p:ph type="title"/>
          </p:nvPr>
        </p:nvSpPr>
        <p:spPr>
          <a:xfrm>
            <a:off x="731874" y="-227602"/>
            <a:ext cx="10515600" cy="1325563"/>
          </a:xfrm>
        </p:spPr>
        <p:txBody>
          <a:bodyPr>
            <a:normAutofit/>
          </a:bodyPr>
          <a:lstStyle/>
          <a:p>
            <a:pPr algn="ctr"/>
            <a:r>
              <a:rPr lang="en-GB" sz="6000" b="1" dirty="0">
                <a:solidFill>
                  <a:schemeClr val="accent6"/>
                </a:solidFill>
                <a:latin typeface="+mn-lt"/>
              </a:rPr>
              <a:t>Culture</a:t>
            </a:r>
            <a:endParaRPr lang="en-IE" sz="6000" b="1" dirty="0">
              <a:solidFill>
                <a:schemeClr val="accent6"/>
              </a:solidFill>
              <a:latin typeface="+mn-lt"/>
            </a:endParaRPr>
          </a:p>
        </p:txBody>
      </p:sp>
      <p:pic>
        <p:nvPicPr>
          <p:cNvPr id="5" name="Content Placeholder 4" descr="Diagram&#10;&#10;Description automatically generated">
            <a:extLst>
              <a:ext uri="{FF2B5EF4-FFF2-40B4-BE49-F238E27FC236}">
                <a16:creationId xmlns:a16="http://schemas.microsoft.com/office/drawing/2014/main" id="{7DA2B391-CDEA-4E4F-A1B5-957663D0746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61" b="4511"/>
          <a:stretch/>
        </p:blipFill>
        <p:spPr>
          <a:xfrm>
            <a:off x="0" y="691117"/>
            <a:ext cx="12191999" cy="6166884"/>
          </a:xfrm>
        </p:spPr>
      </p:pic>
      <p:sp>
        <p:nvSpPr>
          <p:cNvPr id="6" name="TextBox 5">
            <a:extLst>
              <a:ext uri="{FF2B5EF4-FFF2-40B4-BE49-F238E27FC236}">
                <a16:creationId xmlns:a16="http://schemas.microsoft.com/office/drawing/2014/main" id="{4B2A6BA2-A671-4B5B-B997-2A889179EEB4}"/>
              </a:ext>
            </a:extLst>
          </p:cNvPr>
          <p:cNvSpPr txBox="1"/>
          <p:nvPr/>
        </p:nvSpPr>
        <p:spPr>
          <a:xfrm>
            <a:off x="-95694" y="5656521"/>
            <a:ext cx="26581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a:ea typeface="+mn-ea"/>
                <a:cs typeface="+mn-cs"/>
              </a:rPr>
              <a:t>Root Beliefs</a:t>
            </a:r>
            <a:endParaRPr kumimoji="0" lang="en-IE"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731F776-48A1-4C73-AE64-3CB38653A4BB}"/>
              </a:ext>
            </a:extLst>
          </p:cNvPr>
          <p:cNvSpPr txBox="1"/>
          <p:nvPr/>
        </p:nvSpPr>
        <p:spPr>
          <a:xfrm>
            <a:off x="-95695" y="3774559"/>
            <a:ext cx="26581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Calibri" panose="020F0502020204030204"/>
                <a:ea typeface="+mn-ea"/>
                <a:cs typeface="+mn-cs"/>
              </a:rPr>
              <a:t>Core Values</a:t>
            </a:r>
            <a:endParaRPr kumimoji="0" lang="en-IE"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94CC4BF-CD27-4663-833B-06067C6A6A8A}"/>
              </a:ext>
            </a:extLst>
          </p:cNvPr>
          <p:cNvSpPr txBox="1"/>
          <p:nvPr/>
        </p:nvSpPr>
        <p:spPr>
          <a:xfrm>
            <a:off x="-95696" y="895115"/>
            <a:ext cx="26581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7030A0"/>
                </a:solidFill>
                <a:effectLst/>
                <a:uLnTx/>
                <a:uFillTx/>
                <a:latin typeface="Calibri" panose="020F0502020204030204"/>
                <a:ea typeface="+mn-ea"/>
                <a:cs typeface="+mn-cs"/>
              </a:rPr>
              <a:t>Actions &amp; Behaviours</a:t>
            </a:r>
            <a:endParaRPr kumimoji="0" lang="en-IE"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79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811B-A63A-4409-8412-1CBE8B71394E}"/>
              </a:ext>
            </a:extLst>
          </p:cNvPr>
          <p:cNvSpPr>
            <a:spLocks noGrp="1"/>
          </p:cNvSpPr>
          <p:nvPr>
            <p:ph type="title"/>
          </p:nvPr>
        </p:nvSpPr>
        <p:spPr>
          <a:xfrm>
            <a:off x="731874" y="-286119"/>
            <a:ext cx="10515600" cy="1325563"/>
          </a:xfrm>
        </p:spPr>
        <p:txBody>
          <a:bodyPr>
            <a:normAutofit/>
          </a:bodyPr>
          <a:lstStyle/>
          <a:p>
            <a:pPr algn="ctr"/>
            <a:r>
              <a:rPr lang="en-GB" sz="5400" b="1">
                <a:solidFill>
                  <a:srgbClr val="FF0000"/>
                </a:solidFill>
                <a:latin typeface="+mn-lt"/>
              </a:rPr>
              <a:t>St. Brigid’s Day </a:t>
            </a:r>
            <a:endParaRPr lang="en-IE" sz="5400" b="1" dirty="0">
              <a:solidFill>
                <a:srgbClr val="FF0000"/>
              </a:solidFill>
              <a:latin typeface="+mn-lt"/>
            </a:endParaRPr>
          </a:p>
        </p:txBody>
      </p:sp>
      <p:pic>
        <p:nvPicPr>
          <p:cNvPr id="6" name="Content Placeholder 5" descr="A computer on a desk&#10;&#10;Description automatically generated with low confidence">
            <a:extLst>
              <a:ext uri="{FF2B5EF4-FFF2-40B4-BE49-F238E27FC236}">
                <a16:creationId xmlns:a16="http://schemas.microsoft.com/office/drawing/2014/main" id="{671CFE43-2C1C-4B30-BB33-165C6F2068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17608"/>
            <a:ext cx="4014773" cy="5353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 picture containing wall&#10;&#10;Description automatically generated">
            <a:extLst>
              <a:ext uri="{FF2B5EF4-FFF2-40B4-BE49-F238E27FC236}">
                <a16:creationId xmlns:a16="http://schemas.microsoft.com/office/drawing/2014/main" id="{37B592E8-6CFC-4A25-9214-04305F48F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8454" y="619352"/>
            <a:ext cx="4014773" cy="545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picture containing person&#10;&#10;Description automatically generated">
            <a:extLst>
              <a:ext uri="{FF2B5EF4-FFF2-40B4-BE49-F238E27FC236}">
                <a16:creationId xmlns:a16="http://schemas.microsoft.com/office/drawing/2014/main" id="{2FFEA94D-614B-4DA4-8EAA-9AC6925A4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479910" y="2348771"/>
            <a:ext cx="5153405" cy="3865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89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333E-625C-4EB9-94DF-C73537C070BF}"/>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b="1"/>
              <a:t>Leaving Certificate Exam Religion</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RELIGIOUS EDUCATION SYLLABUS - PDF Free Download">
            <a:extLst>
              <a:ext uri="{FF2B5EF4-FFF2-40B4-BE49-F238E27FC236}">
                <a16:creationId xmlns:a16="http://schemas.microsoft.com/office/drawing/2014/main" id="{BAAAE6A4-7B5D-4384-9369-7E2C355B043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457" r="1" b="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E31D6E4-895A-4D49-97D4-DE876C230AF7}"/>
              </a:ext>
            </a:extLst>
          </p:cNvPr>
          <p:cNvSpPr>
            <a:spLocks noGrp="1"/>
          </p:cNvSpPr>
          <p:nvPr>
            <p:ph type="ftr" sz="quarter" idx="11"/>
          </p:nvPr>
        </p:nvSpPr>
        <p:spPr>
          <a:xfrm>
            <a:off x="6746626" y="6199631"/>
            <a:ext cx="4256653" cy="365760"/>
          </a:xfrm>
        </p:spPr>
        <p:txBody>
          <a:bodyPr vert="horz" lIns="91440" tIns="45720" rIns="91440" bIns="45720" rtlCol="0" anchor="ctr">
            <a:normAutofit/>
          </a:bodyPr>
          <a:lstStyle/>
          <a:p>
            <a:pPr algn="l">
              <a:spcAft>
                <a:spcPts val="600"/>
              </a:spcAft>
              <a:defRPr/>
            </a:pPr>
            <a:r>
              <a:rPr lang="en-US" sz="1100" kern="1200">
                <a:solidFill>
                  <a:schemeClr val="tx1">
                    <a:alpha val="80000"/>
                  </a:schemeClr>
                </a:solidFill>
                <a:latin typeface="Calibri" panose="020F0502020204030204"/>
                <a:ea typeface="+mn-ea"/>
                <a:cs typeface="+mn-cs"/>
              </a:rPr>
              <a:t>Ailish O'Connor Pres Castleisland</a:t>
            </a:r>
          </a:p>
        </p:txBody>
      </p:sp>
    </p:spTree>
    <p:extLst>
      <p:ext uri="{BB962C8B-B14F-4D97-AF65-F5344CB8AC3E}">
        <p14:creationId xmlns:p14="http://schemas.microsoft.com/office/powerpoint/2010/main" val="52456355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0C2A-3827-4F02-8B8B-5D1F4B058BBF}"/>
              </a:ext>
            </a:extLst>
          </p:cNvPr>
          <p:cNvSpPr>
            <a:spLocks noGrp="1"/>
          </p:cNvSpPr>
          <p:nvPr>
            <p:ph type="title"/>
          </p:nvPr>
        </p:nvSpPr>
        <p:spPr>
          <a:xfrm>
            <a:off x="0" y="18255"/>
            <a:ext cx="12192000" cy="1325563"/>
          </a:xfrm>
        </p:spPr>
        <p:txBody>
          <a:bodyPr>
            <a:normAutofit/>
          </a:bodyPr>
          <a:lstStyle/>
          <a:p>
            <a:pPr algn="ctr"/>
            <a:r>
              <a:rPr lang="en-GB" sz="4600" b="1" dirty="0">
                <a:solidFill>
                  <a:srgbClr val="FF0000"/>
                </a:solidFill>
                <a:latin typeface="+mn-lt"/>
              </a:rPr>
              <a:t>Education Act 1998 – Section 15 Paragraph 2 (B)</a:t>
            </a:r>
            <a:endParaRPr lang="en-IE" sz="4600" b="1" dirty="0">
              <a:solidFill>
                <a:srgbClr val="FF0000"/>
              </a:solidFill>
              <a:latin typeface="+mn-lt"/>
            </a:endParaRPr>
          </a:p>
        </p:txBody>
      </p:sp>
      <p:pic>
        <p:nvPicPr>
          <p:cNvPr id="4" name="Content Placeholder 3">
            <a:extLst>
              <a:ext uri="{FF2B5EF4-FFF2-40B4-BE49-F238E27FC236}">
                <a16:creationId xmlns:a16="http://schemas.microsoft.com/office/drawing/2014/main" id="{C463C6BE-B948-493D-B86E-A5C7D4A07BEE}"/>
              </a:ext>
            </a:extLst>
          </p:cNvPr>
          <p:cNvPicPr>
            <a:picLocks noGrp="1" noChangeAspect="1"/>
          </p:cNvPicPr>
          <p:nvPr>
            <p:ph idx="1"/>
          </p:nvPr>
        </p:nvPicPr>
        <p:blipFill rotWithShape="1">
          <a:blip r:embed="rId2"/>
          <a:srcRect l="6796" t="43648" r="1664" b="25890"/>
          <a:stretch/>
        </p:blipFill>
        <p:spPr>
          <a:xfrm>
            <a:off x="0" y="1690577"/>
            <a:ext cx="12192000" cy="3136603"/>
          </a:xfrm>
          <a:prstGeom prst="rect">
            <a:avLst/>
          </a:prstGeom>
        </p:spPr>
      </p:pic>
      <p:sp>
        <p:nvSpPr>
          <p:cNvPr id="5" name="TextBox 4">
            <a:extLst>
              <a:ext uri="{FF2B5EF4-FFF2-40B4-BE49-F238E27FC236}">
                <a16:creationId xmlns:a16="http://schemas.microsoft.com/office/drawing/2014/main" id="{B8BCACF2-2AD4-4EE2-AF4B-A94A6E8E1BA5}"/>
              </a:ext>
            </a:extLst>
          </p:cNvPr>
          <p:cNvSpPr txBox="1"/>
          <p:nvPr/>
        </p:nvSpPr>
        <p:spPr>
          <a:xfrm>
            <a:off x="159489" y="3028045"/>
            <a:ext cx="8304028" cy="461665"/>
          </a:xfrm>
          <a:prstGeom prst="rect">
            <a:avLst/>
          </a:prstGeom>
          <a:noFill/>
          <a:ln w="76200">
            <a:solidFill>
              <a:srgbClr val="FF0000"/>
            </a:solidFill>
          </a:ln>
        </p:spPr>
        <p:txBody>
          <a:bodyPr wrap="square" rtlCol="0">
            <a:spAutoFit/>
          </a:bodyPr>
          <a:lstStyle/>
          <a:p>
            <a:endParaRPr lang="en-IE" sz="2400" dirty="0"/>
          </a:p>
        </p:txBody>
      </p:sp>
      <p:sp>
        <p:nvSpPr>
          <p:cNvPr id="6" name="TextBox 5">
            <a:extLst>
              <a:ext uri="{FF2B5EF4-FFF2-40B4-BE49-F238E27FC236}">
                <a16:creationId xmlns:a16="http://schemas.microsoft.com/office/drawing/2014/main" id="{68547389-A669-43B9-9EB1-D94C817C0D0F}"/>
              </a:ext>
            </a:extLst>
          </p:cNvPr>
          <p:cNvSpPr txBox="1"/>
          <p:nvPr/>
        </p:nvSpPr>
        <p:spPr>
          <a:xfrm>
            <a:off x="159489" y="5465134"/>
            <a:ext cx="11249246" cy="830997"/>
          </a:xfrm>
          <a:prstGeom prst="rect">
            <a:avLst/>
          </a:prstGeom>
          <a:noFill/>
        </p:spPr>
        <p:txBody>
          <a:bodyPr wrap="square" rtlCol="0">
            <a:spAutoFit/>
          </a:bodyPr>
          <a:lstStyle/>
          <a:p>
            <a:pPr algn="ctr"/>
            <a:r>
              <a:rPr lang="en-GB" sz="4800" b="1" dirty="0">
                <a:solidFill>
                  <a:srgbClr val="0070C0"/>
                </a:solidFill>
              </a:rPr>
              <a:t>Ethos = Characteristic Spirit</a:t>
            </a:r>
            <a:endParaRPr lang="en-IE" sz="4800" b="1" dirty="0">
              <a:solidFill>
                <a:srgbClr val="0070C0"/>
              </a:solidFill>
            </a:endParaRPr>
          </a:p>
        </p:txBody>
      </p:sp>
    </p:spTree>
    <p:extLst>
      <p:ext uri="{BB962C8B-B14F-4D97-AF65-F5344CB8AC3E}">
        <p14:creationId xmlns:p14="http://schemas.microsoft.com/office/powerpoint/2010/main" val="25327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0D8C7E5-0342-461C-9E4C-3326BBE9A454}"/>
              </a:ext>
            </a:extLst>
          </p:cNvPr>
          <p:cNvSpPr/>
          <p:nvPr/>
        </p:nvSpPr>
        <p:spPr>
          <a:xfrm>
            <a:off x="2275367" y="457200"/>
            <a:ext cx="7123814" cy="610308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3ABFBD44-029A-4AEC-82A3-A1C6CFEEA292}"/>
              </a:ext>
            </a:extLst>
          </p:cNvPr>
          <p:cNvSpPr/>
          <p:nvPr/>
        </p:nvSpPr>
        <p:spPr>
          <a:xfrm>
            <a:off x="2792819" y="914401"/>
            <a:ext cx="6074734" cy="52631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a:extLst>
              <a:ext uri="{FF2B5EF4-FFF2-40B4-BE49-F238E27FC236}">
                <a16:creationId xmlns:a16="http://schemas.microsoft.com/office/drawing/2014/main" id="{C405FB31-C7B7-46B9-841B-C2C6EC1F476C}"/>
              </a:ext>
            </a:extLst>
          </p:cNvPr>
          <p:cNvSpPr/>
          <p:nvPr/>
        </p:nvSpPr>
        <p:spPr>
          <a:xfrm>
            <a:off x="3327991" y="1371600"/>
            <a:ext cx="5050466" cy="440188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12">
            <a:extLst>
              <a:ext uri="{FF2B5EF4-FFF2-40B4-BE49-F238E27FC236}">
                <a16:creationId xmlns:a16="http://schemas.microsoft.com/office/drawing/2014/main" id="{51AF815F-FE6D-42B3-BA36-45E0CFBAEAB3}"/>
              </a:ext>
            </a:extLst>
          </p:cNvPr>
          <p:cNvPicPr>
            <a:picLocks noChangeAspect="1"/>
          </p:cNvPicPr>
          <p:nvPr/>
        </p:nvPicPr>
        <p:blipFill rotWithShape="1">
          <a:blip r:embed="rId2"/>
          <a:srcRect l="8846" r="2522"/>
          <a:stretch/>
        </p:blipFill>
        <p:spPr>
          <a:xfrm>
            <a:off x="3976578" y="2158966"/>
            <a:ext cx="2349794" cy="2334888"/>
          </a:xfrm>
          <a:prstGeom prst="rect">
            <a:avLst/>
          </a:prstGeom>
        </p:spPr>
      </p:pic>
      <p:pic>
        <p:nvPicPr>
          <p:cNvPr id="15" name="Picture 14">
            <a:extLst>
              <a:ext uri="{FF2B5EF4-FFF2-40B4-BE49-F238E27FC236}">
                <a16:creationId xmlns:a16="http://schemas.microsoft.com/office/drawing/2014/main" id="{DEB8DBFC-C51A-44B2-85D5-7A9CAF2E4E3A}"/>
              </a:ext>
            </a:extLst>
          </p:cNvPr>
          <p:cNvPicPr>
            <a:picLocks noChangeAspect="1"/>
          </p:cNvPicPr>
          <p:nvPr/>
        </p:nvPicPr>
        <p:blipFill>
          <a:blip r:embed="rId3"/>
          <a:stretch>
            <a:fillRect/>
          </a:stretch>
        </p:blipFill>
        <p:spPr>
          <a:xfrm>
            <a:off x="5940058" y="2247582"/>
            <a:ext cx="2069804" cy="1956391"/>
          </a:xfrm>
          <a:prstGeom prst="rect">
            <a:avLst/>
          </a:prstGeom>
        </p:spPr>
      </p:pic>
      <p:sp>
        <p:nvSpPr>
          <p:cNvPr id="17" name="TextBox 16">
            <a:extLst>
              <a:ext uri="{FF2B5EF4-FFF2-40B4-BE49-F238E27FC236}">
                <a16:creationId xmlns:a16="http://schemas.microsoft.com/office/drawing/2014/main" id="{F4E95F50-BBF5-4C74-B7DD-98095ECD4F95}"/>
              </a:ext>
            </a:extLst>
          </p:cNvPr>
          <p:cNvSpPr txBox="1"/>
          <p:nvPr/>
        </p:nvSpPr>
        <p:spPr>
          <a:xfrm>
            <a:off x="3734687" y="1239520"/>
            <a:ext cx="4100623" cy="2334888"/>
          </a:xfrm>
          <a:prstGeom prst="rect">
            <a:avLst/>
          </a:prstGeom>
          <a:noFill/>
        </p:spPr>
        <p:txBody>
          <a:bodyPr wrap="square" rtlCol="0">
            <a:prstTxWarp prst="textArchUp">
              <a:avLst>
                <a:gd name="adj" fmla="val 12900088"/>
              </a:avLst>
            </a:prstTxWarp>
            <a:spAutoFit/>
          </a:bodyPr>
          <a:lstStyle/>
          <a:p>
            <a:pPr algn="ctr"/>
            <a:r>
              <a:rPr lang="en-GB" sz="6000" b="1" dirty="0"/>
              <a:t>Mission Statement</a:t>
            </a:r>
            <a:endParaRPr lang="en-IE" sz="6000" b="1" dirty="0"/>
          </a:p>
        </p:txBody>
      </p:sp>
      <p:sp>
        <p:nvSpPr>
          <p:cNvPr id="19" name="TextBox 18">
            <a:extLst>
              <a:ext uri="{FF2B5EF4-FFF2-40B4-BE49-F238E27FC236}">
                <a16:creationId xmlns:a16="http://schemas.microsoft.com/office/drawing/2014/main" id="{2D0269AB-7644-4B02-8E14-6D3C77D93476}"/>
              </a:ext>
            </a:extLst>
          </p:cNvPr>
          <p:cNvSpPr txBox="1"/>
          <p:nvPr/>
        </p:nvSpPr>
        <p:spPr>
          <a:xfrm>
            <a:off x="3827721" y="754541"/>
            <a:ext cx="4007589" cy="1881932"/>
          </a:xfrm>
          <a:prstGeom prst="rect">
            <a:avLst/>
          </a:prstGeom>
          <a:noFill/>
        </p:spPr>
        <p:txBody>
          <a:bodyPr wrap="square" rtlCol="0">
            <a:prstTxWarp prst="textArchUp">
              <a:avLst>
                <a:gd name="adj" fmla="val 10904620"/>
              </a:avLst>
            </a:prstTxWarp>
            <a:spAutoFit/>
          </a:bodyPr>
          <a:lstStyle/>
          <a:p>
            <a:pPr algn="ctr"/>
            <a:r>
              <a:rPr lang="en-GB" sz="4000" b="1" dirty="0">
                <a:solidFill>
                  <a:schemeClr val="bg1"/>
                </a:solidFill>
              </a:rPr>
              <a:t>Vision Statement</a:t>
            </a:r>
            <a:endParaRPr lang="en-IE" sz="4000" b="1" dirty="0">
              <a:solidFill>
                <a:schemeClr val="bg1"/>
              </a:solidFill>
            </a:endParaRPr>
          </a:p>
        </p:txBody>
      </p:sp>
      <p:sp>
        <p:nvSpPr>
          <p:cNvPr id="20" name="TextBox 19">
            <a:extLst>
              <a:ext uri="{FF2B5EF4-FFF2-40B4-BE49-F238E27FC236}">
                <a16:creationId xmlns:a16="http://schemas.microsoft.com/office/drawing/2014/main" id="{26100BB1-EBBE-4B4D-BEC1-9AC1447A4A9D}"/>
              </a:ext>
            </a:extLst>
          </p:cNvPr>
          <p:cNvSpPr txBox="1"/>
          <p:nvPr/>
        </p:nvSpPr>
        <p:spPr>
          <a:xfrm>
            <a:off x="4356691" y="4461154"/>
            <a:ext cx="1435396" cy="584775"/>
          </a:xfrm>
          <a:prstGeom prst="rect">
            <a:avLst/>
          </a:prstGeom>
          <a:noFill/>
        </p:spPr>
        <p:txBody>
          <a:bodyPr wrap="square" rtlCol="0">
            <a:spAutoFit/>
          </a:bodyPr>
          <a:lstStyle/>
          <a:p>
            <a:pPr algn="ctr"/>
            <a:r>
              <a:rPr lang="en-GB" sz="3200" b="1" dirty="0">
                <a:solidFill>
                  <a:schemeClr val="accent6"/>
                </a:solidFill>
              </a:rPr>
              <a:t>Culture</a:t>
            </a:r>
            <a:endParaRPr lang="en-IE" sz="3200" b="1" dirty="0">
              <a:solidFill>
                <a:schemeClr val="accent6"/>
              </a:solidFill>
            </a:endParaRPr>
          </a:p>
        </p:txBody>
      </p:sp>
      <p:sp>
        <p:nvSpPr>
          <p:cNvPr id="24" name="TextBox 23">
            <a:extLst>
              <a:ext uri="{FF2B5EF4-FFF2-40B4-BE49-F238E27FC236}">
                <a16:creationId xmlns:a16="http://schemas.microsoft.com/office/drawing/2014/main" id="{5969A33A-5994-44E8-9606-C63BB515699B}"/>
              </a:ext>
            </a:extLst>
          </p:cNvPr>
          <p:cNvSpPr txBox="1"/>
          <p:nvPr/>
        </p:nvSpPr>
        <p:spPr>
          <a:xfrm>
            <a:off x="6399914" y="4461154"/>
            <a:ext cx="1435396" cy="584775"/>
          </a:xfrm>
          <a:prstGeom prst="rect">
            <a:avLst/>
          </a:prstGeom>
          <a:noFill/>
        </p:spPr>
        <p:txBody>
          <a:bodyPr wrap="square" rtlCol="0">
            <a:spAutoFit/>
          </a:bodyPr>
          <a:lstStyle/>
          <a:p>
            <a:pPr algn="ctr"/>
            <a:r>
              <a:rPr lang="en-GB" sz="3200" b="1" dirty="0">
                <a:solidFill>
                  <a:srgbClr val="0070C0"/>
                </a:solidFill>
              </a:rPr>
              <a:t>Ethos</a:t>
            </a:r>
            <a:endParaRPr lang="en-IE" sz="3200" b="1" dirty="0">
              <a:solidFill>
                <a:srgbClr val="0070C0"/>
              </a:solidFill>
            </a:endParaRPr>
          </a:p>
        </p:txBody>
      </p:sp>
    </p:spTree>
    <p:extLst>
      <p:ext uri="{BB962C8B-B14F-4D97-AF65-F5344CB8AC3E}">
        <p14:creationId xmlns:p14="http://schemas.microsoft.com/office/powerpoint/2010/main" val="1168243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E4A21-FA94-4791-8A56-1BB4FF3A1711}"/>
              </a:ext>
            </a:extLst>
          </p:cNvPr>
          <p:cNvSpPr txBox="1"/>
          <p:nvPr/>
        </p:nvSpPr>
        <p:spPr>
          <a:xfrm>
            <a:off x="194929" y="512481"/>
            <a:ext cx="11802139" cy="3712427"/>
          </a:xfrm>
          <a:prstGeom prst="rect">
            <a:avLst/>
          </a:prstGeom>
          <a:noFill/>
          <a:ln w="38100">
            <a:solidFill>
              <a:schemeClr val="tx1"/>
            </a:solidFill>
            <a:prstDash val="lgDashDot"/>
          </a:ln>
        </p:spPr>
        <p:txBody>
          <a:bodyPr wrap="square" rtlCol="0">
            <a:spAutoFit/>
          </a:bodyPr>
          <a:lstStyle/>
          <a:p>
            <a:pPr algn="ctr">
              <a:lnSpc>
                <a:spcPct val="107000"/>
              </a:lnSpc>
              <a:spcAft>
                <a:spcPts val="800"/>
              </a:spcAft>
            </a:pPr>
            <a:r>
              <a:rPr lang="en-IE" sz="2800" b="1"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Mission Statement</a:t>
            </a:r>
          </a:p>
          <a:p>
            <a:pPr marL="171450" indent="-171450" algn="just">
              <a:lnSpc>
                <a:spcPct val="107000"/>
              </a:lnSpc>
              <a:spcAft>
                <a:spcPts val="800"/>
              </a:spcAft>
              <a:buFont typeface="Arial" panose="020B0604020202020204" pitchFamily="34" charset="0"/>
              <a:buChar char="•"/>
            </a:pP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Guided by our </a:t>
            </a:r>
            <a:r>
              <a:rPr lang="en-IE"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Catholic ethos </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provide a </a:t>
            </a:r>
            <a:r>
              <a:rPr lang="en-IE"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positive</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respectful, </a:t>
            </a:r>
            <a:r>
              <a:rPr lang="en-IE"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inclusive,</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IE"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welcoming learning environment</a:t>
            </a:r>
            <a:r>
              <a:rPr lang="en-IE" sz="24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all, with a </a:t>
            </a:r>
            <a:r>
              <a:rPr lang="en-IE"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commitment</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I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academic excellence</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E" b="1"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Our students are </a:t>
            </a:r>
            <a:r>
              <a:rPr lang="en-IE"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afforded many opportunities </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reach their </a:t>
            </a:r>
            <a:r>
              <a:rPr lang="en-IE"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full potential</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IE"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all aspects of education.</a:t>
            </a:r>
            <a:endParaRPr lang="en-IE" b="1"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Arial" panose="020B0604020202020204" pitchFamily="34" charset="0"/>
              <a:buChar char="•"/>
            </a:pP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are </a:t>
            </a:r>
            <a:r>
              <a:rPr lang="en-IE"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dedicated</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I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inspiring</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IE"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leaders</a:t>
            </a:r>
            <a:r>
              <a:rPr lang="en-IE"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innovative and modern teaching practices, supported by a highly equipped technological learning environment.</a:t>
            </a:r>
          </a:p>
          <a:p>
            <a:pPr algn="just">
              <a:lnSpc>
                <a:spcPct val="107000"/>
              </a:lnSpc>
              <a:spcAft>
                <a:spcPts val="800"/>
              </a:spcAft>
            </a:pPr>
            <a:r>
              <a:rPr lang="en-IE" sz="2400" b="1" dirty="0">
                <a:latin typeface="Calibri" panose="020F0502020204030204" pitchFamily="34" charset="0"/>
                <a:ea typeface="Calibri" panose="020F0502020204030204" pitchFamily="34" charset="0"/>
                <a:cs typeface="Times New Roman" panose="02020603050405020304" pitchFamily="18" charset="0"/>
              </a:rPr>
              <a:t>        </a:t>
            </a:r>
            <a:r>
              <a:rPr lang="en-IE"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Root Beliefs                       			</a:t>
            </a:r>
            <a:r>
              <a:rPr lang="en-IE"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Core Values                            </a:t>
            </a:r>
            <a:r>
              <a:rPr lang="en-IE" sz="2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Actions &amp; Behaviours</a:t>
            </a:r>
          </a:p>
        </p:txBody>
      </p:sp>
      <p:sp>
        <p:nvSpPr>
          <p:cNvPr id="6" name="Oval 5">
            <a:extLst>
              <a:ext uri="{FF2B5EF4-FFF2-40B4-BE49-F238E27FC236}">
                <a16:creationId xmlns:a16="http://schemas.microsoft.com/office/drawing/2014/main" id="{3CF55A43-6250-419F-85BA-D3A6AF554F1C}"/>
              </a:ext>
            </a:extLst>
          </p:cNvPr>
          <p:cNvSpPr/>
          <p:nvPr/>
        </p:nvSpPr>
        <p:spPr>
          <a:xfrm>
            <a:off x="275983" y="3774551"/>
            <a:ext cx="430190" cy="3615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a16="http://schemas.microsoft.com/office/drawing/2014/main" id="{D263E567-F7E9-408D-B8E8-A5018F95BB61}"/>
              </a:ext>
            </a:extLst>
          </p:cNvPr>
          <p:cNvSpPr/>
          <p:nvPr/>
        </p:nvSpPr>
        <p:spPr>
          <a:xfrm>
            <a:off x="5196665" y="3774553"/>
            <a:ext cx="430191" cy="3615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a:extLst>
              <a:ext uri="{FF2B5EF4-FFF2-40B4-BE49-F238E27FC236}">
                <a16:creationId xmlns:a16="http://schemas.microsoft.com/office/drawing/2014/main" id="{2696211C-8683-465D-A489-D17209A9C96E}"/>
              </a:ext>
            </a:extLst>
          </p:cNvPr>
          <p:cNvSpPr/>
          <p:nvPr/>
        </p:nvSpPr>
        <p:spPr>
          <a:xfrm>
            <a:off x="8596867" y="3774552"/>
            <a:ext cx="430190" cy="361507"/>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F1AF083F-0901-4C91-B2FE-5CD2F6485373}"/>
              </a:ext>
            </a:extLst>
          </p:cNvPr>
          <p:cNvSpPr txBox="1"/>
          <p:nvPr/>
        </p:nvSpPr>
        <p:spPr>
          <a:xfrm>
            <a:off x="194929" y="4860919"/>
            <a:ext cx="11802139" cy="1569660"/>
          </a:xfrm>
          <a:prstGeom prst="rect">
            <a:avLst/>
          </a:prstGeom>
          <a:noFill/>
          <a:ln w="38100">
            <a:solidFill>
              <a:schemeClr val="tx1"/>
            </a:solidFill>
            <a:prstDash val="dash"/>
          </a:ln>
        </p:spPr>
        <p:txBody>
          <a:bodyPr wrap="square" rtlCol="0">
            <a:spAutoFit/>
          </a:bodyPr>
          <a:lstStyle/>
          <a:p>
            <a:pPr algn="ctr"/>
            <a:r>
              <a:rPr lang="en-GB" sz="2400" b="1" u="sng" dirty="0">
                <a:solidFill>
                  <a:srgbClr val="0070C0"/>
                </a:solidFill>
              </a:rPr>
              <a:t>Vision Statement</a:t>
            </a:r>
          </a:p>
          <a:p>
            <a:pPr algn="ctr"/>
            <a:r>
              <a:rPr lang="en-GB" sz="2400" b="1" dirty="0"/>
              <a:t>Our vision is to prepare accomplished, confident and independent young adults to pursue their aspirations and develop a passion for equality, justice and life-long learning so that they will make a positive contribution to the society in which they live.</a:t>
            </a:r>
            <a:endParaRPr lang="en-IE" sz="2400" b="1" dirty="0"/>
          </a:p>
        </p:txBody>
      </p:sp>
    </p:spTree>
    <p:extLst>
      <p:ext uri="{BB962C8B-B14F-4D97-AF65-F5344CB8AC3E}">
        <p14:creationId xmlns:p14="http://schemas.microsoft.com/office/powerpoint/2010/main" val="330374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1)">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randombar(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randombar(horizontal)">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3874A2FC-91C5-456E-893A-75AACED54716}"/>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302" b="15429"/>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Junior Cycle RE</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dirty="0">
                <a:solidFill>
                  <a:srgbClr val="FFFFFF"/>
                </a:solidFill>
                <a:cs typeface="Calibri"/>
              </a:rPr>
              <a:t>Linking School Culture and Ethos to Planning</a:t>
            </a:r>
            <a:endParaRPr lang="en-US" dirty="0">
              <a:solidFill>
                <a:srgbClr val="FFFFFF"/>
              </a:solidFill>
            </a:endParaRPr>
          </a:p>
        </p:txBody>
      </p:sp>
      <p:sp>
        <p:nvSpPr>
          <p:cNvPr id="8" name="Footer Placeholder 7">
            <a:extLst>
              <a:ext uri="{FF2B5EF4-FFF2-40B4-BE49-F238E27FC236}">
                <a16:creationId xmlns:a16="http://schemas.microsoft.com/office/drawing/2014/main" id="{893964E9-BCCC-4D73-A173-7CB53EF41331}"/>
              </a:ext>
            </a:extLst>
          </p:cNvPr>
          <p:cNvSpPr>
            <a:spLocks noGrp="1"/>
          </p:cNvSpPr>
          <p:nvPr>
            <p:ph type="ftr" sz="quarter" idx="11"/>
          </p:nvPr>
        </p:nvSpPr>
        <p:spPr/>
        <p:txBody>
          <a:bodyPr/>
          <a:lstStyle/>
          <a:p>
            <a:r>
              <a:rPr lang="en-US"/>
              <a:t>Ailish O'Connor Pres Castleisland</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group of people posing for a photo&#10;&#10;Description automatically generated">
            <a:extLst>
              <a:ext uri="{FF2B5EF4-FFF2-40B4-BE49-F238E27FC236}">
                <a16:creationId xmlns:a16="http://schemas.microsoft.com/office/drawing/2014/main" id="{1184ED12-E878-4F9B-ADB2-B547F5A808AA}"/>
              </a:ext>
            </a:extLst>
          </p:cNvPr>
          <p:cNvPicPr>
            <a:picLocks noChangeAspect="1"/>
          </p:cNvPicPr>
          <p:nvPr/>
        </p:nvPicPr>
        <p:blipFill rotWithShape="1">
          <a:blip r:embed="rId2">
            <a:alphaModFix/>
          </a:blip>
          <a:srcRect l="11021" r="19052"/>
          <a:stretch/>
        </p:blipFill>
        <p:spPr>
          <a:xfrm>
            <a:off x="5797543" y="10"/>
            <a:ext cx="6394152" cy="6857990"/>
          </a:xfrm>
          <a:prstGeom prst="rect">
            <a:avLst/>
          </a:prstGeom>
        </p:spPr>
      </p:pic>
      <p:pic>
        <p:nvPicPr>
          <p:cNvPr id="9"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32F8DFE-AEAC-4F65-B07A-D856840A504C}"/>
              </a:ext>
            </a:extLst>
          </p:cNvPr>
          <p:cNvSpPr>
            <a:spLocks noGrp="1"/>
          </p:cNvSpPr>
          <p:nvPr>
            <p:ph type="title"/>
          </p:nvPr>
        </p:nvSpPr>
        <p:spPr>
          <a:xfrm>
            <a:off x="804998" y="798445"/>
            <a:ext cx="4803636" cy="1311664"/>
          </a:xfrm>
        </p:spPr>
        <p:txBody>
          <a:bodyPr>
            <a:normAutofit/>
          </a:bodyPr>
          <a:lstStyle/>
          <a:p>
            <a:r>
              <a:rPr lang="en-US">
                <a:solidFill>
                  <a:srgbClr val="000000"/>
                </a:solidFill>
                <a:cs typeface="Calibri Light"/>
              </a:rPr>
              <a:t>Whole School Approach</a:t>
            </a:r>
            <a:endParaRPr lang="en-US">
              <a:solidFill>
                <a:srgbClr val="000000"/>
              </a:solidFill>
            </a:endParaRPr>
          </a:p>
        </p:txBody>
      </p:sp>
      <p:sp>
        <p:nvSpPr>
          <p:cNvPr id="3" name="Content Placeholder 2">
            <a:extLst>
              <a:ext uri="{FF2B5EF4-FFF2-40B4-BE49-F238E27FC236}">
                <a16:creationId xmlns:a16="http://schemas.microsoft.com/office/drawing/2014/main" id="{FE3F7C68-CE74-4179-81B8-B88AA113D89C}"/>
              </a:ext>
            </a:extLst>
          </p:cNvPr>
          <p:cNvSpPr>
            <a:spLocks noGrp="1"/>
          </p:cNvSpPr>
          <p:nvPr>
            <p:ph idx="1"/>
          </p:nvPr>
        </p:nvSpPr>
        <p:spPr>
          <a:xfrm>
            <a:off x="804997" y="2272143"/>
            <a:ext cx="4706803" cy="3788830"/>
          </a:xfrm>
        </p:spPr>
        <p:txBody>
          <a:bodyPr vert="horz" lIns="91440" tIns="45720" rIns="91440" bIns="45720" rtlCol="0" anchor="ctr">
            <a:normAutofit/>
          </a:bodyPr>
          <a:lstStyle/>
          <a:p>
            <a:r>
              <a:rPr lang="en-US" sz="1700">
                <a:solidFill>
                  <a:srgbClr val="000000"/>
                </a:solidFill>
                <a:cs typeface="Calibri"/>
              </a:rPr>
              <a:t>Religious Education is supported by all other areas of school life e.g. school functions, assemblies, Well Being week, Ethos Wall</a:t>
            </a:r>
          </a:p>
          <a:p>
            <a:r>
              <a:rPr lang="en-US" sz="1700">
                <a:solidFill>
                  <a:srgbClr val="000000"/>
                </a:solidFill>
                <a:cs typeface="Calibri"/>
              </a:rPr>
              <a:t>The values and Gospel message of the Kingdom of God that we teach about is lived out in all other areas of school life.</a:t>
            </a:r>
          </a:p>
          <a:p>
            <a:r>
              <a:rPr lang="en-US" sz="1700">
                <a:solidFill>
                  <a:srgbClr val="000000"/>
                </a:solidFill>
                <a:cs typeface="Calibri"/>
              </a:rPr>
              <a:t>We set the seeds of this ethos and culture in First Year and build upon it each year after. First Years are introduced to the life of Nano Nagle, the Presentation Sisters and our Welcome Ceremony invites them to participate in this community at an active level.</a:t>
            </a:r>
          </a:p>
        </p:txBody>
      </p:sp>
      <p:sp>
        <p:nvSpPr>
          <p:cNvPr id="4" name="Footer Placeholder 3">
            <a:extLst>
              <a:ext uri="{FF2B5EF4-FFF2-40B4-BE49-F238E27FC236}">
                <a16:creationId xmlns:a16="http://schemas.microsoft.com/office/drawing/2014/main" id="{DE1DE3BA-5ED2-4310-B0D1-A43620BCAE11}"/>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Ailish O'Connor Pres Castleisland</a:t>
            </a:r>
          </a:p>
        </p:txBody>
      </p:sp>
    </p:spTree>
    <p:extLst>
      <p:ext uri="{BB962C8B-B14F-4D97-AF65-F5344CB8AC3E}">
        <p14:creationId xmlns:p14="http://schemas.microsoft.com/office/powerpoint/2010/main" val="393135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8952-8216-4174-9E2D-E9AEFC505AE1}"/>
              </a:ext>
            </a:extLst>
          </p:cNvPr>
          <p:cNvSpPr>
            <a:spLocks noGrp="1"/>
          </p:cNvSpPr>
          <p:nvPr>
            <p:ph type="title"/>
          </p:nvPr>
        </p:nvSpPr>
        <p:spPr>
          <a:xfrm>
            <a:off x="4965430" y="629268"/>
            <a:ext cx="6586491" cy="1286160"/>
          </a:xfrm>
        </p:spPr>
        <p:txBody>
          <a:bodyPr anchor="b">
            <a:normAutofit/>
          </a:bodyPr>
          <a:lstStyle/>
          <a:p>
            <a:r>
              <a:rPr lang="en-US">
                <a:cs typeface="Calibri Light"/>
              </a:rPr>
              <a:t>Approaches</a:t>
            </a:r>
            <a:endParaRPr lang="en-US"/>
          </a:p>
        </p:txBody>
      </p:sp>
      <p:sp>
        <p:nvSpPr>
          <p:cNvPr id="3" name="Content Placeholder 2">
            <a:extLst>
              <a:ext uri="{FF2B5EF4-FFF2-40B4-BE49-F238E27FC236}">
                <a16:creationId xmlns:a16="http://schemas.microsoft.com/office/drawing/2014/main" id="{F670A8FC-E974-46CF-A524-48DF92492103}"/>
              </a:ext>
            </a:extLst>
          </p:cNvPr>
          <p:cNvSpPr>
            <a:spLocks noGrp="1"/>
          </p:cNvSpPr>
          <p:nvPr>
            <p:ph idx="1"/>
          </p:nvPr>
        </p:nvSpPr>
        <p:spPr>
          <a:xfrm>
            <a:off x="4965431" y="2438400"/>
            <a:ext cx="6586489" cy="3785419"/>
          </a:xfrm>
        </p:spPr>
        <p:txBody>
          <a:bodyPr vert="horz" lIns="91440" tIns="45720" rIns="91440" bIns="45720" rtlCol="0" anchor="t">
            <a:normAutofit lnSpcReduction="10000"/>
          </a:bodyPr>
          <a:lstStyle/>
          <a:p>
            <a:pPr marL="0" indent="0">
              <a:buNone/>
            </a:pPr>
            <a:r>
              <a:rPr lang="en-US" sz="1700" dirty="0">
                <a:cs typeface="Calibri"/>
              </a:rPr>
              <a:t>There are</a:t>
            </a:r>
            <a:r>
              <a:rPr lang="en-US" sz="1700" b="1" dirty="0">
                <a:cs typeface="Calibri"/>
              </a:rPr>
              <a:t> three main elements</a:t>
            </a:r>
            <a:r>
              <a:rPr lang="en-US" sz="1700" dirty="0">
                <a:cs typeface="Calibri"/>
              </a:rPr>
              <a:t> to planning.</a:t>
            </a:r>
          </a:p>
          <a:p>
            <a:r>
              <a:rPr lang="en-US" sz="1700" dirty="0">
                <a:cs typeface="Calibri"/>
              </a:rPr>
              <a:t>Liturgical Calendar Based Plan – School Ethos</a:t>
            </a:r>
          </a:p>
          <a:p>
            <a:r>
              <a:rPr lang="en-US" sz="1700" dirty="0">
                <a:ea typeface="+mn-lt"/>
                <a:cs typeface="+mn-lt"/>
              </a:rPr>
              <a:t>Yearly Plan – 3 Year Cycle – Department Level Planning</a:t>
            </a:r>
            <a:endParaRPr lang="en-US" sz="1700" dirty="0">
              <a:cs typeface="Calibri"/>
            </a:endParaRPr>
          </a:p>
          <a:p>
            <a:r>
              <a:rPr lang="en-US" sz="1700" dirty="0">
                <a:cs typeface="Calibri"/>
              </a:rPr>
              <a:t>Units of Learning Planning – Department Level and Individual Class Teacher planning.</a:t>
            </a:r>
          </a:p>
          <a:p>
            <a:endParaRPr lang="en-US" sz="1700">
              <a:cs typeface="Calibri"/>
            </a:endParaRPr>
          </a:p>
          <a:p>
            <a:r>
              <a:rPr lang="en-US" sz="1700" dirty="0">
                <a:cs typeface="Calibri"/>
              </a:rPr>
              <a:t>This is a living document and constantly changing. We are constantly reviewing and changing our approach depending on our SIP, school context, cultural context, resources etc.</a:t>
            </a:r>
          </a:p>
          <a:p>
            <a:r>
              <a:rPr lang="en-US" sz="1700" dirty="0">
                <a:cs typeface="Calibri"/>
              </a:rPr>
              <a:t>The syllabus allows you to incorporate your school ethos and culture because of the fluidity of the three strand and the SOLs.</a:t>
            </a:r>
          </a:p>
          <a:p>
            <a:r>
              <a:rPr lang="en-US" sz="1700" dirty="0">
                <a:cs typeface="Calibri"/>
              </a:rPr>
              <a:t>The syllabus allows you to revisit topics year on year – </a:t>
            </a:r>
            <a:r>
              <a:rPr lang="en-US" sz="1700" dirty="0" err="1">
                <a:cs typeface="Calibri"/>
              </a:rPr>
              <a:t>Spiralling</a:t>
            </a:r>
            <a:r>
              <a:rPr lang="en-US" sz="1700" dirty="0">
                <a:cs typeface="Calibri"/>
              </a:rPr>
              <a:t>. This also facilitates relevance to your school ethos, cohort, locality etc.</a:t>
            </a:r>
          </a:p>
        </p:txBody>
      </p:sp>
      <p:pic>
        <p:nvPicPr>
          <p:cNvPr id="6" name="Picture 5" descr="White puzzle with one red piece">
            <a:extLst>
              <a:ext uri="{FF2B5EF4-FFF2-40B4-BE49-F238E27FC236}">
                <a16:creationId xmlns:a16="http://schemas.microsoft.com/office/drawing/2014/main" id="{8B88DAAF-90F0-4F9A-AA68-5D02D86D4B7A}"/>
              </a:ext>
            </a:extLst>
          </p:cNvPr>
          <p:cNvPicPr>
            <a:picLocks noChangeAspect="1"/>
          </p:cNvPicPr>
          <p:nvPr/>
        </p:nvPicPr>
        <p:blipFill rotWithShape="1">
          <a:blip r:embed="rId2"/>
          <a:srcRect l="31771" r="30207"/>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2310"/>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E6A6E9FE-9B38-4FEE-AB96-E371A4388E0B}"/>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Ailish O'Connor Pres Castleisland</a:t>
            </a:r>
          </a:p>
        </p:txBody>
      </p:sp>
    </p:spTree>
    <p:extLst>
      <p:ext uri="{BB962C8B-B14F-4D97-AF65-F5344CB8AC3E}">
        <p14:creationId xmlns:p14="http://schemas.microsoft.com/office/powerpoint/2010/main" val="817778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TotalTime>
  <Words>1935</Words>
  <Application>Microsoft Office PowerPoint</Application>
  <PresentationFormat>Widescreen</PresentationFormat>
  <Paragraphs>194</Paragraphs>
  <Slides>31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Arial</vt:lpstr>
      <vt:lpstr>Bembo</vt:lpstr>
      <vt:lpstr>Calibri</vt:lpstr>
      <vt:lpstr>Calibri Light</vt:lpstr>
      <vt:lpstr>Candara Light</vt:lpstr>
      <vt:lpstr>Comic Sans MS</vt:lpstr>
      <vt:lpstr>Freestyle Script</vt:lpstr>
      <vt:lpstr>Monotype Corsiva</vt:lpstr>
      <vt:lpstr>Times New Roman</vt:lpstr>
      <vt:lpstr>office theme</vt:lpstr>
      <vt:lpstr>1_Office Theme</vt:lpstr>
      <vt:lpstr>Religious Education Planning - Junior Cycle, Transition Year &amp; Non-Exam Leaving Certificate</vt:lpstr>
      <vt:lpstr>Ethos</vt:lpstr>
      <vt:lpstr>Culture</vt:lpstr>
      <vt:lpstr>Education Act 1998 – Section 15 Paragraph 2 (B)</vt:lpstr>
      <vt:lpstr>PowerPoint Presentation</vt:lpstr>
      <vt:lpstr>PowerPoint Presentation</vt:lpstr>
      <vt:lpstr>Junior Cycle RE</vt:lpstr>
      <vt:lpstr>Whole School Approach</vt:lpstr>
      <vt:lpstr>Approaches</vt:lpstr>
      <vt:lpstr>Liturgical Calendar</vt:lpstr>
      <vt:lpstr>Links to Wellbeing</vt:lpstr>
      <vt:lpstr>Links to the Three Strands</vt:lpstr>
      <vt:lpstr>Department Planning</vt:lpstr>
      <vt:lpstr>Creating a Unit of Learning.</vt:lpstr>
      <vt:lpstr>Individual Class Planning</vt:lpstr>
      <vt:lpstr>Transition Year RE </vt:lpstr>
      <vt:lpstr>Transition Year Prayer</vt:lpstr>
      <vt:lpstr>The aim of the Catholic Post-Primary Religious Education Curriculum is:  </vt:lpstr>
      <vt:lpstr>Looking Up! </vt:lpstr>
      <vt:lpstr>Course Contents</vt:lpstr>
      <vt:lpstr>Sample Lesson –  Lesson 8 ‘Religious Themes Reflected in Secular Music’</vt:lpstr>
      <vt:lpstr>Main Topics Covered</vt:lpstr>
      <vt:lpstr>PowerPoint Presentation</vt:lpstr>
      <vt:lpstr>Reflective Journal Exercise</vt:lpstr>
      <vt:lpstr>Non-Exam RE -  Leaving Certificate</vt:lpstr>
      <vt:lpstr>Layered              5th &amp; 6th Year  Planning        Non-Exam</vt:lpstr>
      <vt:lpstr>5th Year Scheme of Work </vt:lpstr>
      <vt:lpstr>PowerPoint Presentation</vt:lpstr>
      <vt:lpstr>Sample of Students Work – Ceiliúradh na nÓg</vt:lpstr>
      <vt:lpstr>St. Brigid’s Day </vt:lpstr>
      <vt:lpstr>Leaving Certificate Exam Religion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 Dargan</dc:creator>
  <cp:lastModifiedBy>Tomás Kenny</cp:lastModifiedBy>
  <cp:revision>322</cp:revision>
  <dcterms:created xsi:type="dcterms:W3CDTF">2021-02-23T12:09:23Z</dcterms:created>
  <dcterms:modified xsi:type="dcterms:W3CDTF">2021-03-24T16:07:20Z</dcterms:modified>
</cp:coreProperties>
</file>