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83" r:id="rId2"/>
    <p:sldId id="290" r:id="rId3"/>
    <p:sldId id="270" r:id="rId4"/>
    <p:sldId id="284" r:id="rId5"/>
    <p:sldId id="288" r:id="rId6"/>
    <p:sldId id="257" r:id="rId7"/>
    <p:sldId id="286" r:id="rId8"/>
    <p:sldId id="285" r:id="rId9"/>
    <p:sldId id="291" r:id="rId10"/>
    <p:sldId id="279" r:id="rId11"/>
    <p:sldId id="289" r:id="rId12"/>
    <p:sldId id="262" r:id="rId13"/>
    <p:sldId id="295" r:id="rId14"/>
    <p:sldId id="266" r:id="rId15"/>
    <p:sldId id="267" r:id="rId16"/>
    <p:sldId id="277" r:id="rId17"/>
    <p:sldId id="293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637D7-B664-4DEC-9485-7044DD87FA22}" type="datetimeFigureOut">
              <a:rPr lang="en-US" smtClean="0"/>
              <a:pPr/>
              <a:t>5/6/2020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DC190-89A4-4171-85FC-1630013DCED8}" type="slidenum">
              <a:rPr lang="en-IE" smtClean="0"/>
              <a:pPr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A4A0-6893-4E3F-A344-256123A307A4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15F62-ACAF-4264-8ADA-12A206943716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153C-909A-415C-A1FD-8B9F50A939EB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4569-D9F1-460B-B8A9-40C00FEFD6D2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9BB9-6083-43EE-BA6A-230316BAFC79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1019F-927D-4641-BEF5-CD005D6586C8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08B2-E9DD-42B3-8C5F-DCA4767D1AB6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AF75-40A5-4CCD-B36A-F7BF69B9EA7D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860F7-61C5-4EFB-8FCA-0B21DC3844CF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DCFAF-EB8F-430C-8047-6D33D4DBA486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FA90-0249-40E0-B1A8-CF8B865E554F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911A72-482C-4AB9-AC21-45EA25EA3EAF}" type="datetime1">
              <a:rPr lang="en-IE" smtClean="0"/>
              <a:pPr/>
              <a:t>06/05/2020</a:t>
            </a:fld>
            <a:endParaRPr lang="en-I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C2B67A-1121-42FF-A5D3-8D00D91A4533}" type="slidenum">
              <a:rPr lang="en-IE" smtClean="0"/>
              <a:pPr/>
              <a:t>‹#›</a:t>
            </a:fld>
            <a:endParaRPr lang="en-I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jKnuc6Xqg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youtube.com/watch?v=yY554Jj_KNg&amp;feature=youtu.b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elphindiocese.ie/confirmation/bishop-kevins-confirmation-page-2019-2020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biblegateway.com/passage/?search=Matthew+5:14-16&amp;version=NIV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285752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/>
              <a:t> </a:t>
            </a:r>
            <a:br>
              <a:rPr lang="en-IE" dirty="0" smtClean="0"/>
            </a:br>
            <a:r>
              <a:rPr lang="en-IE" b="1" dirty="0" smtClean="0"/>
              <a:t>  </a:t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sz="2700" b="1" dirty="0" smtClean="0">
                <a:solidFill>
                  <a:schemeClr val="accent6">
                    <a:lumMod val="75000"/>
                  </a:schemeClr>
                </a:solidFill>
              </a:rPr>
              <a:t>The Sacrament of Confirmation.</a:t>
            </a:r>
            <a:r>
              <a:rPr lang="en-IE" sz="27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sz="27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sz="2700" b="1" dirty="0" smtClean="0">
                <a:solidFill>
                  <a:schemeClr val="accent6">
                    <a:lumMod val="75000"/>
                  </a:schemeClr>
                </a:solidFill>
              </a:rPr>
              <a:t>    “Chosen, Gifted and Invited to Respond”.</a:t>
            </a:r>
            <a:r>
              <a:rPr lang="en-IE" sz="27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sz="27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sz="2700" b="1" dirty="0" smtClean="0">
                <a:solidFill>
                  <a:schemeClr val="accent6">
                    <a:lumMod val="75000"/>
                  </a:schemeClr>
                </a:solidFill>
              </a:rPr>
              <a:t>Session  3.</a:t>
            </a:r>
            <a:r>
              <a:rPr lang="en-IE" sz="27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sz="27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IE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86124"/>
            <a:ext cx="8229600" cy="30384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IE" sz="8000" dirty="0" smtClean="0">
                <a:solidFill>
                  <a:srgbClr val="008000"/>
                </a:solidFill>
                <a:latin typeface="Calibri" pitchFamily="34" charset="0"/>
              </a:rPr>
              <a:t>How can I make  a difference?</a:t>
            </a:r>
            <a:endParaRPr lang="en-IE" sz="800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207623" y="548679"/>
            <a:ext cx="8939336" cy="1143000"/>
          </a:xfrm>
        </p:spPr>
        <p:txBody>
          <a:bodyPr>
            <a:noAutofit/>
          </a:bodyPr>
          <a:lstStyle/>
          <a:p>
            <a:pPr marL="342900" indent="-342900"/>
            <a:r>
              <a:rPr lang="en-IE" sz="3400" b="1" cap="none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People Who </a:t>
            </a:r>
            <a:r>
              <a:rPr lang="en-IE" sz="3400" b="1" cap="none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Give </a:t>
            </a:r>
            <a:r>
              <a:rPr lang="en-IE" sz="3400" b="1" cap="none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Witness To Their Faith…</a:t>
            </a:r>
            <a:endParaRPr lang="en-US" sz="3400" b="1" cap="none" dirty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256C2-5E1B-474A-8358-04BD35D00AFB}" type="slidenum">
              <a:rPr lang="en-IE" smtClean="0"/>
              <a:pPr/>
              <a:t>10</a:t>
            </a:fld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3286116" y="1714488"/>
            <a:ext cx="22376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dirty="0">
                <a:solidFill>
                  <a:schemeClr val="bg2">
                    <a:lumMod val="25000"/>
                  </a:schemeClr>
                </a:solidFill>
                <a:latin typeface="Aharoni" pitchFamily="2" charset="-79"/>
                <a:cs typeface="Aharoni" pitchFamily="2" charset="-79"/>
              </a:rPr>
              <a:t>Can you be a witness too?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504" y="87014"/>
            <a:ext cx="5292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b="1" dirty="0">
                <a:solidFill>
                  <a:schemeClr val="tx2"/>
                </a:solidFill>
                <a:latin typeface="Ink Free" panose="03080402000500000000" pitchFamily="66" charset="0"/>
              </a:rPr>
              <a:t>Celebrating Confirmation </a:t>
            </a:r>
            <a:r>
              <a:rPr lang="en-IE" sz="2400" b="1" dirty="0" smtClean="0">
                <a:solidFill>
                  <a:schemeClr val="tx2"/>
                </a:solidFill>
                <a:latin typeface="Ink Free" panose="03080402000500000000" pitchFamily="66" charset="0"/>
              </a:rPr>
              <a:t>2020</a:t>
            </a:r>
            <a:endParaRPr lang="en-IE" sz="2400" b="1" dirty="0">
              <a:solidFill>
                <a:schemeClr val="tx2"/>
              </a:solidFill>
              <a:latin typeface="Ink Free" panose="030804020005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785926"/>
            <a:ext cx="1603481" cy="222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42910" y="4071942"/>
            <a:ext cx="2286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Saint Teresa of Calcutta felt a calling from God to help the poor. She devoted her whole life to caring for the sick and dying in Calcutta.</a:t>
            </a:r>
            <a:endParaRPr lang="en-IE" dirty="0"/>
          </a:p>
        </p:txBody>
      </p:sp>
      <p:pic>
        <p:nvPicPr>
          <p:cNvPr id="12" name="Picture 11" descr="Peter Mc Ver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1785926"/>
            <a:ext cx="2214578" cy="20717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2198" y="4071942"/>
            <a:ext cx="2286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Fr. Peter Mc </a:t>
            </a:r>
            <a:r>
              <a:rPr lang="en-IE" dirty="0" err="1" smtClean="0"/>
              <a:t>Verry</a:t>
            </a:r>
            <a:r>
              <a:rPr lang="en-IE" dirty="0" smtClean="0"/>
              <a:t> works in the inner city in Dublin.</a:t>
            </a:r>
          </a:p>
          <a:p>
            <a:r>
              <a:rPr lang="en-IE" dirty="0" smtClean="0"/>
              <a:t>He set up a charity which helps  vulnerable youths and drug addicts.</a:t>
            </a:r>
            <a:endParaRPr lang="en-IE" dirty="0"/>
          </a:p>
        </p:txBody>
      </p:sp>
      <p:pic>
        <p:nvPicPr>
          <p:cNvPr id="14" name="Picture 13" descr="Han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3929066"/>
            <a:ext cx="2477675" cy="245745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lamada rectangular 10"/>
          <p:cNvSpPr/>
          <p:nvPr/>
        </p:nvSpPr>
        <p:spPr>
          <a:xfrm>
            <a:off x="6479320" y="1621287"/>
            <a:ext cx="2554154" cy="4109876"/>
          </a:xfrm>
          <a:prstGeom prst="wedgeRectCallout">
            <a:avLst>
              <a:gd name="adj1" fmla="val 153"/>
              <a:gd name="adj2" fmla="val 6459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386" y="-1597401"/>
            <a:ext cx="7543800" cy="1609344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8295"/>
            <a:ext cx="4069656" cy="2713104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11</a:t>
            </a:fld>
            <a:endParaRPr lang="en-IE"/>
          </a:p>
        </p:txBody>
      </p:sp>
      <p:sp>
        <p:nvSpPr>
          <p:cNvPr id="5" name="Elipse 4"/>
          <p:cNvSpPr/>
          <p:nvPr/>
        </p:nvSpPr>
        <p:spPr>
          <a:xfrm rot="20948945">
            <a:off x="739440" y="1133313"/>
            <a:ext cx="2426162" cy="292237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ángulo 5"/>
          <p:cNvSpPr/>
          <p:nvPr/>
        </p:nvSpPr>
        <p:spPr>
          <a:xfrm>
            <a:off x="249307" y="11943"/>
            <a:ext cx="85068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E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 you know who else </a:t>
            </a:r>
            <a:r>
              <a:rPr lang="en-IE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witnesses their </a:t>
            </a:r>
            <a:r>
              <a:rPr lang="en-IE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faith and can help you?</a:t>
            </a:r>
          </a:p>
        </p:txBody>
      </p:sp>
      <p:sp>
        <p:nvSpPr>
          <p:cNvPr id="7" name="CuadroTexto 6"/>
          <p:cNvSpPr txBox="1"/>
          <p:nvPr/>
        </p:nvSpPr>
        <p:spPr>
          <a:xfrm rot="20917683">
            <a:off x="813344" y="1502198"/>
            <a:ext cx="23141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spc="300" dirty="0" smtClean="0">
                <a:solidFill>
                  <a:schemeClr val="bg1"/>
                </a:solidFill>
              </a:rPr>
              <a:t> The saints    who have gone before us!</a:t>
            </a:r>
            <a:endParaRPr lang="en-IE" sz="2800" spc="3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8" name="Bisel 7"/>
          <p:cNvSpPr/>
          <p:nvPr/>
        </p:nvSpPr>
        <p:spPr>
          <a:xfrm>
            <a:off x="4069655" y="1540105"/>
            <a:ext cx="2327471" cy="4996881"/>
          </a:xfrm>
          <a:prstGeom prst="bevel">
            <a:avLst>
              <a:gd name="adj" fmla="val 2117"/>
            </a:avLst>
          </a:prstGeom>
          <a:solidFill>
            <a:srgbClr val="92D05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CuadroTexto 8"/>
          <p:cNvSpPr txBox="1"/>
          <p:nvPr/>
        </p:nvSpPr>
        <p:spPr>
          <a:xfrm>
            <a:off x="4189351" y="1621288"/>
            <a:ext cx="207039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During the </a:t>
            </a:r>
            <a:r>
              <a:rPr lang="en-IE" sz="2000" dirty="0" err="1" smtClean="0"/>
              <a:t>Covid</a:t>
            </a:r>
            <a:r>
              <a:rPr lang="en-IE" sz="2000" dirty="0" smtClean="0"/>
              <a:t> Crisis there is so much good to be seen in action.</a:t>
            </a:r>
          </a:p>
          <a:p>
            <a:r>
              <a:rPr lang="en-IE" sz="2000" dirty="0" smtClean="0"/>
              <a:t>Doctors, Nurses, Hospital  staff, volunteers.</a:t>
            </a:r>
          </a:p>
          <a:p>
            <a:endParaRPr lang="en-IE" sz="2000" dirty="0" smtClean="0"/>
          </a:p>
          <a:p>
            <a:r>
              <a:rPr lang="en-IE" sz="2000" b="1" dirty="0" smtClean="0"/>
              <a:t> How can you help  as a good person and as a  Christian?</a:t>
            </a:r>
            <a:endParaRPr lang="en-IE" sz="2000" b="1" u="sng" dirty="0" smtClean="0"/>
          </a:p>
          <a:p>
            <a:endParaRPr lang="en-IE" dirty="0"/>
          </a:p>
        </p:txBody>
      </p:sp>
      <p:sp>
        <p:nvSpPr>
          <p:cNvPr id="10" name="CuadroTexto 9"/>
          <p:cNvSpPr txBox="1"/>
          <p:nvPr/>
        </p:nvSpPr>
        <p:spPr>
          <a:xfrm>
            <a:off x="6599014" y="1760845"/>
            <a:ext cx="24344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 smtClean="0">
                <a:solidFill>
                  <a:schemeClr val="bg1"/>
                </a:solidFill>
              </a:rPr>
              <a:t>So many Christians are </a:t>
            </a:r>
            <a:r>
              <a:rPr lang="en-IE" sz="2200" dirty="0">
                <a:solidFill>
                  <a:schemeClr val="bg1"/>
                </a:solidFill>
              </a:rPr>
              <a:t>filled with the Holy Spirit to act bravely &amp; to speak the truth.</a:t>
            </a:r>
          </a:p>
          <a:p>
            <a:r>
              <a:rPr lang="en-IE" sz="2200" dirty="0">
                <a:solidFill>
                  <a:schemeClr val="bg1"/>
                </a:solidFill>
              </a:rPr>
              <a:t>They gave witness through </a:t>
            </a:r>
            <a:r>
              <a:rPr lang="en-IE" sz="2200" dirty="0" smtClean="0">
                <a:solidFill>
                  <a:schemeClr val="bg1"/>
                </a:solidFill>
              </a:rPr>
              <a:t>their actions and how they live their everyday </a:t>
            </a:r>
            <a:r>
              <a:rPr lang="en-IE" sz="2400" dirty="0" smtClean="0">
                <a:solidFill>
                  <a:schemeClr val="bg1"/>
                </a:solidFill>
              </a:rPr>
              <a:t>lives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xmlns="" val="18943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6595353" y="282102"/>
            <a:ext cx="2548647" cy="6410528"/>
          </a:xfrm>
          <a:prstGeom prst="roundRect">
            <a:avLst/>
          </a:prstGeom>
          <a:solidFill>
            <a:srgbClr val="FFF3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3624" y="1679304"/>
            <a:ext cx="3941729" cy="394172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4122" y="7084281"/>
            <a:ext cx="7543800" cy="4050792"/>
          </a:xfrm>
        </p:spPr>
        <p:txBody>
          <a:bodyPr/>
          <a:lstStyle/>
          <a:p>
            <a:endParaRPr lang="en-IE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12</a:t>
            </a:fld>
            <a:endParaRPr lang="en-IE"/>
          </a:p>
        </p:txBody>
      </p:sp>
      <p:sp>
        <p:nvSpPr>
          <p:cNvPr id="6" name="Luna 5"/>
          <p:cNvSpPr/>
          <p:nvPr/>
        </p:nvSpPr>
        <p:spPr>
          <a:xfrm rot="20619735">
            <a:off x="91235" y="726682"/>
            <a:ext cx="3638474" cy="6001966"/>
          </a:xfrm>
          <a:prstGeom prst="moon">
            <a:avLst>
              <a:gd name="adj" fmla="val 67630"/>
            </a:avLst>
          </a:prstGeom>
          <a:solidFill>
            <a:srgbClr val="FFF3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CuadroTexto 6"/>
          <p:cNvSpPr txBox="1"/>
          <p:nvPr/>
        </p:nvSpPr>
        <p:spPr>
          <a:xfrm>
            <a:off x="323528" y="1052736"/>
            <a:ext cx="237626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Have you ever been embarrassed to practice your faith in public</a:t>
            </a:r>
            <a:r>
              <a:rPr lang="en-IE" sz="2800" dirty="0" smtClean="0"/>
              <a:t>?</a:t>
            </a:r>
          </a:p>
          <a:p>
            <a:r>
              <a:rPr lang="en-IE" sz="2800" dirty="0" smtClean="0"/>
              <a:t> The Holy Spirit will help you to do what </a:t>
            </a:r>
            <a:r>
              <a:rPr lang="en-IE" sz="2800" smtClean="0"/>
              <a:t>is right.</a:t>
            </a:r>
            <a:endParaRPr lang="en-IE" sz="2800" dirty="0"/>
          </a:p>
          <a:p>
            <a:endParaRPr lang="en-IE" dirty="0"/>
          </a:p>
        </p:txBody>
      </p:sp>
      <p:sp>
        <p:nvSpPr>
          <p:cNvPr id="8" name="Explosión 2 7"/>
          <p:cNvSpPr/>
          <p:nvPr/>
        </p:nvSpPr>
        <p:spPr>
          <a:xfrm>
            <a:off x="3345870" y="3750262"/>
            <a:ext cx="3917960" cy="3392792"/>
          </a:xfrm>
          <a:prstGeom prst="irregularSeal2">
            <a:avLst/>
          </a:prstGeom>
          <a:solidFill>
            <a:srgbClr val="FFF3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CuadroTexto 10"/>
          <p:cNvSpPr txBox="1"/>
          <p:nvPr/>
        </p:nvSpPr>
        <p:spPr>
          <a:xfrm>
            <a:off x="6974732" y="680937"/>
            <a:ext cx="20445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/>
              <a:t> </a:t>
            </a:r>
            <a:r>
              <a:rPr lang="en-IE" sz="2400" dirty="0" smtClean="0"/>
              <a:t>Set up a prayer Space in my home. </a:t>
            </a:r>
          </a:p>
          <a:p>
            <a:r>
              <a:rPr lang="en-IE" sz="2400" dirty="0" smtClean="0"/>
              <a:t>Light a candle and say a prayer.</a:t>
            </a:r>
          </a:p>
          <a:p>
            <a:r>
              <a:rPr lang="en-IE" sz="2400" dirty="0" smtClean="0"/>
              <a:t> Talk </a:t>
            </a:r>
            <a:r>
              <a:rPr lang="en-IE" sz="2400" dirty="0"/>
              <a:t>about your faith </a:t>
            </a:r>
            <a:r>
              <a:rPr lang="en-IE" sz="2400" dirty="0" smtClean="0"/>
              <a:t>or with your Family. </a:t>
            </a:r>
            <a:endParaRPr lang="en-IE" sz="2400" dirty="0"/>
          </a:p>
          <a:p>
            <a:r>
              <a:rPr lang="en-IE" sz="2400" dirty="0" smtClean="0"/>
              <a:t>Go </a:t>
            </a:r>
            <a:r>
              <a:rPr lang="en-IE" sz="2400" dirty="0"/>
              <a:t>to </a:t>
            </a:r>
            <a:r>
              <a:rPr lang="en-IE" sz="2400" dirty="0" smtClean="0"/>
              <a:t>Mass or watch Mass  via stream during this time at home.</a:t>
            </a:r>
            <a:endParaRPr lang="en-IE" sz="2400" dirty="0"/>
          </a:p>
        </p:txBody>
      </p:sp>
      <p:sp>
        <p:nvSpPr>
          <p:cNvPr id="9" name="CuadroTexto 8"/>
          <p:cNvSpPr txBox="1"/>
          <p:nvPr/>
        </p:nvSpPr>
        <p:spPr>
          <a:xfrm rot="20335275">
            <a:off x="4063852" y="4764135"/>
            <a:ext cx="2682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spc="300" dirty="0"/>
              <a:t>The Holy Spirit can help!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-48910" y="103540"/>
            <a:ext cx="9348970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E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How can I be a witness to my faith?</a:t>
            </a:r>
          </a:p>
          <a:p>
            <a:pPr algn="ctr"/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Cara sonriente 14"/>
          <p:cNvSpPr/>
          <p:nvPr/>
        </p:nvSpPr>
        <p:spPr>
          <a:xfrm>
            <a:off x="6732240" y="764704"/>
            <a:ext cx="254673" cy="321121"/>
          </a:xfrm>
          <a:prstGeom prst="smileyFac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Cara sonriente 15"/>
          <p:cNvSpPr/>
          <p:nvPr/>
        </p:nvSpPr>
        <p:spPr>
          <a:xfrm>
            <a:off x="6732240" y="1988840"/>
            <a:ext cx="254673" cy="321121"/>
          </a:xfrm>
          <a:prstGeom prst="smileyFac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Cara sonriente 16"/>
          <p:cNvSpPr/>
          <p:nvPr/>
        </p:nvSpPr>
        <p:spPr>
          <a:xfrm>
            <a:off x="6732240" y="3068960"/>
            <a:ext cx="254673" cy="321121"/>
          </a:xfrm>
          <a:prstGeom prst="smileyFac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Cara sonriente 17"/>
          <p:cNvSpPr/>
          <p:nvPr/>
        </p:nvSpPr>
        <p:spPr>
          <a:xfrm>
            <a:off x="6732240" y="4509120"/>
            <a:ext cx="254673" cy="321121"/>
          </a:xfrm>
          <a:prstGeom prst="smileyFac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4631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3600" dirty="0" smtClean="0"/>
              <a:t>We can be  Witnesses by </a:t>
            </a:r>
            <a:br>
              <a:rPr lang="en-IE" sz="3600" dirty="0" smtClean="0"/>
            </a:br>
            <a:r>
              <a:rPr lang="en-IE" sz="3600" dirty="0" smtClean="0"/>
              <a:t>Showing People the Way to Live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E" sz="2400" b="1" dirty="0" smtClean="0"/>
              <a:t>We can show people how to live by giving good example,</a:t>
            </a:r>
          </a:p>
          <a:p>
            <a:pPr>
              <a:buNone/>
            </a:pPr>
            <a:r>
              <a:rPr lang="en-IE" sz="2400" b="1" dirty="0" smtClean="0"/>
              <a:t>by showing through our words and actions that we try to</a:t>
            </a:r>
          </a:p>
          <a:p>
            <a:pPr>
              <a:buNone/>
            </a:pPr>
            <a:r>
              <a:rPr lang="en-IE" sz="2400" b="1" dirty="0" smtClean="0"/>
              <a:t>love God and others.</a:t>
            </a:r>
          </a:p>
          <a:p>
            <a:pPr>
              <a:buNone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13</a:t>
            </a:fld>
            <a:endParaRPr lang="en-IE"/>
          </a:p>
        </p:txBody>
      </p:sp>
      <p:sp>
        <p:nvSpPr>
          <p:cNvPr id="5" name="Rounded Rectangle 4"/>
          <p:cNvSpPr/>
          <p:nvPr/>
        </p:nvSpPr>
        <p:spPr>
          <a:xfrm>
            <a:off x="500034" y="4071942"/>
            <a:ext cx="2357454" cy="128588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642910" y="4143380"/>
            <a:ext cx="207170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E" b="1" dirty="0" smtClean="0"/>
              <a:t>By sharing toys, books etc. with others during this time.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57554" y="5572116"/>
            <a:ext cx="2500330" cy="12858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3428992" y="5715016"/>
            <a:ext cx="214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smtClean="0"/>
              <a:t>By being thoughtful and helpful at home</a:t>
            </a:r>
            <a:endParaRPr lang="en-IE" dirty="0"/>
          </a:p>
        </p:txBody>
      </p:sp>
      <p:sp>
        <p:nvSpPr>
          <p:cNvPr id="10" name="Rounded Rectangle 9"/>
          <p:cNvSpPr/>
          <p:nvPr/>
        </p:nvSpPr>
        <p:spPr>
          <a:xfrm>
            <a:off x="500034" y="5572116"/>
            <a:ext cx="2357454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/>
          <p:cNvSpPr txBox="1"/>
          <p:nvPr/>
        </p:nvSpPr>
        <p:spPr>
          <a:xfrm>
            <a:off x="857224" y="5786454"/>
            <a:ext cx="17859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E" b="1" dirty="0" smtClean="0"/>
              <a:t>By making sure nobody is left out.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14678" y="4000504"/>
            <a:ext cx="2571768" cy="128588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/>
          <p:cNvSpPr txBox="1"/>
          <p:nvPr/>
        </p:nvSpPr>
        <p:spPr>
          <a:xfrm>
            <a:off x="3357554" y="4286256"/>
            <a:ext cx="23574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IE" b="1" dirty="0" smtClean="0"/>
              <a:t>By helping  out with jobs at home.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072198" y="4357694"/>
            <a:ext cx="2428892" cy="221457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6357950" y="4572008"/>
            <a:ext cx="1928826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IE" b="1" dirty="0" smtClean="0"/>
              <a:t>By keeping in touch with our grandparents, by phone or by writing to them at this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allAtOnce"/>
      <p:bldP spid="8" grpId="0" animBg="1"/>
      <p:bldP spid="9" grpId="0" build="p"/>
      <p:bldP spid="10" grpId="0" animBg="1"/>
      <p:bldP spid="13" grpId="0" build="p"/>
      <p:bldP spid="14" grpId="0" animBg="1"/>
      <p:bldP spid="15" grpId="0" build="p"/>
      <p:bldP spid="16" grpId="0" animBg="1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IE" sz="4000" dirty="0" smtClean="0"/>
              <a:t>We can be witnesses by Overcoming the Darkness and Evil Around Us</a:t>
            </a:r>
            <a:endParaRPr lang="en-GB" sz="4000" dirty="0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51800" cy="4191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algn="just" eaLnBrk="1" hangingPunct="1">
              <a:buFontTx/>
              <a:buNone/>
            </a:pPr>
            <a:r>
              <a:rPr lang="en-IE" sz="2800" b="1" dirty="0" smtClean="0"/>
              <a:t>We don’t have to follow the crowd when people are doing wrong. We can do the right thing, show love and so encourage people to turn away from sins and selfishness.</a:t>
            </a:r>
          </a:p>
          <a:p>
            <a:pPr algn="just" eaLnBrk="1" hangingPunct="1">
              <a:buFontTx/>
              <a:buNone/>
            </a:pPr>
            <a:r>
              <a:rPr lang="en-IE" sz="2800" b="1" u="sng" dirty="0" smtClean="0"/>
              <a:t>Examples</a:t>
            </a:r>
            <a:r>
              <a:rPr lang="en-IE" sz="2800" b="1" dirty="0" smtClean="0"/>
              <a:t>:</a:t>
            </a:r>
          </a:p>
          <a:p>
            <a:pPr algn="just" eaLnBrk="1" hangingPunct="1"/>
            <a:r>
              <a:rPr lang="en-IE" sz="2800" b="1" dirty="0" smtClean="0"/>
              <a:t>We don’t have to jeer at somebody even though others are doing it.</a:t>
            </a:r>
          </a:p>
          <a:p>
            <a:pPr algn="just" eaLnBrk="1" hangingPunct="1">
              <a:buNone/>
            </a:pPr>
            <a:endParaRPr lang="en-IE" sz="2800" b="1" dirty="0" smtClean="0"/>
          </a:p>
          <a:p>
            <a:pPr algn="just" eaLnBrk="1" hangingPunct="1"/>
            <a:r>
              <a:rPr lang="en-IE" sz="2800" b="1" dirty="0" smtClean="0"/>
              <a:t>We don’t have to take part in something that is wrong and dangerous.</a:t>
            </a:r>
            <a:endParaRPr lang="en-GB" sz="28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14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IE" b="1" dirty="0" smtClean="0"/>
              <a:t>We can be witnesses by being  Bright and Cheerful</a:t>
            </a:r>
            <a:endParaRPr lang="en-GB" b="1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950200" cy="4095768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n-IE" b="1" dirty="0" smtClean="0"/>
              <a:t>Nobody likes a gloomy face! People who are bright and cheerful bring a lot of love into other people’s lives. We can be lights by our cheerfulness and joy. When we are cheerful and joyous the light of God’s love shines through us.</a:t>
            </a:r>
            <a:endParaRPr lang="en-GB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15</a:t>
            </a:fld>
            <a:endParaRPr lang="en-IE"/>
          </a:p>
        </p:txBody>
      </p:sp>
      <p:pic>
        <p:nvPicPr>
          <p:cNvPr id="6" name="Picture 5" descr="Smil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2" y="4000504"/>
            <a:ext cx="2071702" cy="1871661"/>
          </a:xfrm>
          <a:prstGeom prst="rect">
            <a:avLst/>
          </a:prstGeom>
        </p:spPr>
      </p:pic>
      <p:pic>
        <p:nvPicPr>
          <p:cNvPr id="7" name="Picture 6" descr="smi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4429132"/>
            <a:ext cx="2143141" cy="1619250"/>
          </a:xfrm>
          <a:prstGeom prst="rect">
            <a:avLst/>
          </a:prstGeom>
        </p:spPr>
      </p:pic>
      <p:pic>
        <p:nvPicPr>
          <p:cNvPr id="8" name="Picture 7" descr="thumbs 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429132"/>
            <a:ext cx="2071702" cy="1685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48" y="6072206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Come Holy Spirit . Enkindle in us the fire of your love.</a:t>
            </a:r>
            <a:endParaRPr lang="en-I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F9C73B-EAA2-6943-9574-87D700D8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178592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cap="small" dirty="0">
                <a:solidFill>
                  <a:schemeClr val="tx1"/>
                </a:solidFill>
              </a:rPr>
              <a:t>Post Confirmation Commitments </a:t>
            </a:r>
            <a:br>
              <a:rPr lang="en-US" b="1" cap="small" dirty="0">
                <a:solidFill>
                  <a:schemeClr val="tx1"/>
                </a:solidFill>
              </a:rPr>
            </a:br>
            <a:r>
              <a:rPr lang="en-US" sz="2700" b="1" cap="small" dirty="0" smtClean="0">
                <a:solidFill>
                  <a:schemeClr val="tx1"/>
                </a:solidFill>
              </a:rPr>
              <a:t>click below </a:t>
            </a:r>
            <a:br>
              <a:rPr lang="en-US" sz="2700" b="1" cap="small" dirty="0" smtClean="0">
                <a:solidFill>
                  <a:schemeClr val="tx1"/>
                </a:solidFill>
              </a:rPr>
            </a:br>
            <a:r>
              <a:rPr lang="en-US" sz="2700" b="1" cap="small" dirty="0" smtClean="0">
                <a:solidFill>
                  <a:schemeClr val="tx1"/>
                </a:solidFill>
              </a:rPr>
              <a:t>or view on Grow in Love 6</a:t>
            </a:r>
            <a:r>
              <a:rPr lang="en-US" sz="2700" b="1" cap="small" baseline="30000" dirty="0" smtClean="0">
                <a:solidFill>
                  <a:schemeClr val="tx1"/>
                </a:solidFill>
              </a:rPr>
              <a:t>th</a:t>
            </a:r>
            <a:r>
              <a:rPr lang="en-US" sz="2700" b="1" cap="small" dirty="0" smtClean="0">
                <a:solidFill>
                  <a:schemeClr val="tx1"/>
                </a:solidFill>
              </a:rPr>
              <a:t> class  resources.</a:t>
            </a:r>
            <a:endParaRPr lang="en-US" sz="2700" b="1" cap="small" dirty="0">
              <a:solidFill>
                <a:schemeClr val="tx1"/>
              </a:solidFill>
            </a:endParaRPr>
          </a:p>
        </p:txBody>
      </p:sp>
      <p:pic>
        <p:nvPicPr>
          <p:cNvPr id="4" name="Online Media 3" descr="Post Confirmation Commitments.mp4">
            <a:hlinkClick r:id="" action="ppaction://media"/>
            <a:extLst>
              <a:ext uri="{FF2B5EF4-FFF2-40B4-BE49-F238E27FC236}">
                <a16:creationId xmlns="" xmlns:a16="http://schemas.microsoft.com/office/drawing/2014/main" id="{34175CE1-5F29-E84B-80EC-9623F73F4A4B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14546" y="3214686"/>
            <a:ext cx="5188252" cy="276578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16</a:t>
            </a:fld>
            <a:endParaRPr lang="en-IE"/>
          </a:p>
        </p:txBody>
      </p:sp>
    </p:spTree>
    <p:extLst>
      <p:ext uri="{BB962C8B-B14F-4D97-AF65-F5344CB8AC3E}">
        <p14:creationId xmlns="" xmlns:p14="http://schemas.microsoft.com/office/powerpoint/2010/main" val="1514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6600" dirty="0" smtClean="0">
                <a:solidFill>
                  <a:schemeClr val="accent6"/>
                </a:solidFill>
              </a:rPr>
              <a:t>Reflection</a:t>
            </a:r>
            <a:endParaRPr lang="en-IE" sz="6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“All the earth watches with interest</a:t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To see what I shall become.</a:t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The future hangs in the balance,</a:t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For what I am</a:t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The world of tomorrow will be”.</a:t>
            </a:r>
          </a:p>
          <a:p>
            <a:pPr algn="ctr">
              <a:buNone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 Holy Spirit Guide me so that I may  respond generously.</a:t>
            </a:r>
          </a:p>
          <a:p>
            <a:pPr algn="ctr">
              <a:buNone/>
            </a:pPr>
            <a:endParaRPr lang="en-IE" dirty="0" smtClean="0">
              <a:solidFill>
                <a:schemeClr val="accent1"/>
              </a:solidFill>
            </a:endParaRPr>
          </a:p>
          <a:p>
            <a:pPr algn="ctr">
              <a:buNone/>
            </a:pPr>
            <a:r>
              <a:rPr lang="en-IE" dirty="0" smtClean="0">
                <a:solidFill>
                  <a:schemeClr val="accent5"/>
                </a:solidFill>
              </a:rPr>
              <a:t>Click on the following link to </a:t>
            </a:r>
          </a:p>
          <a:p>
            <a:pPr algn="ctr">
              <a:buNone/>
            </a:pPr>
            <a:r>
              <a:rPr lang="en-IE" sz="4800" dirty="0" smtClean="0">
                <a:solidFill>
                  <a:srgbClr val="FF0000"/>
                </a:solidFill>
              </a:rPr>
              <a:t>“We  are  the World” !</a:t>
            </a:r>
          </a:p>
          <a:p>
            <a:pPr algn="ctr">
              <a:buNone/>
            </a:pPr>
            <a:endParaRPr lang="en-IE" dirty="0" smtClean="0">
              <a:hlinkClick r:id="rId2"/>
            </a:endParaRPr>
          </a:p>
          <a:p>
            <a:pPr algn="ctr">
              <a:buNone/>
            </a:pPr>
            <a:r>
              <a:rPr lang="en-IE" dirty="0" smtClean="0">
                <a:solidFill>
                  <a:schemeClr val="accent1">
                    <a:lumMod val="40000"/>
                    <a:lumOff val="60000"/>
                  </a:schemeClr>
                </a:solidFill>
                <a:hlinkClick r:id="rId2"/>
              </a:rPr>
              <a:t>https://www.youtube.com/watch?v=8jKnuc6XqgQ</a:t>
            </a:r>
            <a:endParaRPr lang="en-IE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17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dirty="0" smtClean="0"/>
              <a:t>Thank you for your participation.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IE" dirty="0" smtClean="0"/>
              <a:t>   </a:t>
            </a:r>
            <a:r>
              <a:rPr lang="en-IE" dirty="0" smtClean="0">
                <a:solidFill>
                  <a:srgbClr val="002060"/>
                </a:solidFill>
              </a:rPr>
              <a:t>Please complete the questionnaire by clicking on the following:</a:t>
            </a:r>
            <a:endParaRPr lang="en-IE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18</a:t>
            </a:fld>
            <a:endParaRPr lang="en-IE"/>
          </a:p>
        </p:txBody>
      </p:sp>
      <p:pic>
        <p:nvPicPr>
          <p:cNvPr id="5" name="Picture 4" descr="sm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3571876"/>
            <a:ext cx="6143668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2385" y="8697306"/>
            <a:ext cx="7543800" cy="4050792"/>
          </a:xfrm>
        </p:spPr>
        <p:txBody>
          <a:bodyPr/>
          <a:lstStyle/>
          <a:p>
            <a:endParaRPr lang="en-I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2</a:t>
            </a:fld>
            <a:endParaRPr lang="en-IE"/>
          </a:p>
        </p:txBody>
      </p:sp>
      <p:sp>
        <p:nvSpPr>
          <p:cNvPr id="4" name="Rectángulo 3"/>
          <p:cNvSpPr/>
          <p:nvPr/>
        </p:nvSpPr>
        <p:spPr>
          <a:xfrm>
            <a:off x="1282391" y="367082"/>
            <a:ext cx="65837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IE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 Prayer for </a:t>
            </a:r>
            <a:r>
              <a:rPr lang="en-I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help </a:t>
            </a:r>
          </a:p>
          <a:p>
            <a:pPr algn="ctr"/>
            <a:r>
              <a:rPr lang="en-I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TO BE  WITNESSES</a:t>
            </a:r>
            <a:r>
              <a:rPr lang="en-I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!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050587" y="2276273"/>
            <a:ext cx="7295598" cy="44358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CuadroTexto 7"/>
          <p:cNvSpPr txBox="1"/>
          <p:nvPr/>
        </p:nvSpPr>
        <p:spPr>
          <a:xfrm>
            <a:off x="1857356" y="1714488"/>
            <a:ext cx="6330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	</a:t>
            </a:r>
          </a:p>
          <a:p>
            <a:r>
              <a:rPr lang="es-ES_tradnl" sz="3200" dirty="0" err="1" smtClean="0">
                <a:solidFill>
                  <a:schemeClr val="bg1"/>
                </a:solidFill>
              </a:rPr>
              <a:t>Holy</a:t>
            </a:r>
            <a:r>
              <a:rPr lang="es-ES_tradnl" sz="3200" dirty="0" smtClean="0">
                <a:solidFill>
                  <a:schemeClr val="bg1"/>
                </a:solidFill>
              </a:rPr>
              <a:t>  </a:t>
            </a:r>
            <a:r>
              <a:rPr lang="es-ES_tradnl" sz="3200" dirty="0" err="1" smtClean="0">
                <a:solidFill>
                  <a:schemeClr val="bg1"/>
                </a:solidFill>
              </a:rPr>
              <a:t>Spirit</a:t>
            </a:r>
            <a:r>
              <a:rPr lang="es-ES_tradnl" sz="3200" dirty="0" smtClean="0">
                <a:solidFill>
                  <a:schemeClr val="bg1"/>
                </a:solidFill>
              </a:rPr>
              <a:t>, </a:t>
            </a:r>
            <a:r>
              <a:rPr lang="es-ES_tradnl" sz="3200" dirty="0" err="1" smtClean="0">
                <a:solidFill>
                  <a:schemeClr val="bg1"/>
                </a:solidFill>
              </a:rPr>
              <a:t>you</a:t>
            </a:r>
            <a:r>
              <a:rPr lang="es-ES_tradnl" sz="3200" dirty="0" smtClean="0">
                <a:solidFill>
                  <a:schemeClr val="bg1"/>
                </a:solidFill>
              </a:rPr>
              <a:t> are </a:t>
            </a:r>
            <a:r>
              <a:rPr lang="es-ES_tradnl" sz="3200" dirty="0" err="1" smtClean="0">
                <a:solidFill>
                  <a:schemeClr val="bg1"/>
                </a:solidFill>
              </a:rPr>
              <a:t>the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giver</a:t>
            </a:r>
            <a:r>
              <a:rPr lang="es-ES_tradnl" sz="3200" dirty="0" smtClean="0">
                <a:solidFill>
                  <a:schemeClr val="bg1"/>
                </a:solidFill>
              </a:rPr>
              <a:t> of </a:t>
            </a:r>
            <a:r>
              <a:rPr lang="es-ES_tradnl" sz="3200" dirty="0" err="1" smtClean="0">
                <a:solidFill>
                  <a:schemeClr val="bg1"/>
                </a:solidFill>
              </a:rPr>
              <a:t>many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gifts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which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God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wants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to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 err="1" smtClean="0">
                <a:solidFill>
                  <a:schemeClr val="bg1"/>
                </a:solidFill>
              </a:rPr>
              <a:t>give</a:t>
            </a:r>
            <a:r>
              <a:rPr lang="es-ES_tradnl" sz="3200" dirty="0" smtClean="0">
                <a:solidFill>
                  <a:schemeClr val="bg1"/>
                </a:solidFill>
              </a:rPr>
              <a:t> me </a:t>
            </a:r>
            <a:r>
              <a:rPr lang="es-ES_tradnl" sz="3200" dirty="0" err="1" smtClean="0">
                <a:solidFill>
                  <a:schemeClr val="bg1"/>
                </a:solidFill>
              </a:rPr>
              <a:t>personally</a:t>
            </a:r>
            <a:r>
              <a:rPr lang="es-ES_tradnl" sz="32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es-ES_tradnl" sz="3200" dirty="0" smtClean="0">
                <a:solidFill>
                  <a:schemeClr val="bg1"/>
                </a:solidFill>
              </a:rPr>
              <a:t>Open </a:t>
            </a:r>
            <a:r>
              <a:rPr lang="es-ES_tradnl" sz="3200" dirty="0">
                <a:solidFill>
                  <a:schemeClr val="bg1"/>
                </a:solidFill>
              </a:rPr>
              <a:t>my heart and my mind as I prepare for Confirmation. Increase my desire to know and follow Jesus as </a:t>
            </a:r>
            <a:r>
              <a:rPr lang="es-ES_tradnl" sz="3200" dirty="0" err="1">
                <a:solidFill>
                  <a:schemeClr val="bg1"/>
                </a:solidFill>
              </a:rPr>
              <a:t>H</a:t>
            </a:r>
            <a:r>
              <a:rPr lang="es-ES_tradnl" sz="3200" dirty="0" err="1" smtClean="0">
                <a:solidFill>
                  <a:schemeClr val="bg1"/>
                </a:solidFill>
              </a:rPr>
              <a:t>is</a:t>
            </a:r>
            <a:r>
              <a:rPr lang="es-ES_tradnl" sz="3200" dirty="0" smtClean="0">
                <a:solidFill>
                  <a:schemeClr val="bg1"/>
                </a:solidFill>
              </a:rPr>
              <a:t> </a:t>
            </a:r>
            <a:r>
              <a:rPr lang="es-ES_tradnl" sz="3200" dirty="0">
                <a:solidFill>
                  <a:schemeClr val="bg1"/>
                </a:solidFill>
              </a:rPr>
              <a:t>disciple with a grateful and courageous heart.  </a:t>
            </a:r>
            <a:r>
              <a:rPr lang="es-ES_tradnl" sz="3200" b="1" dirty="0">
                <a:solidFill>
                  <a:schemeClr val="bg1"/>
                </a:solidFill>
              </a:rPr>
              <a:t>Amen.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Pentágono regular 8"/>
          <p:cNvSpPr/>
          <p:nvPr/>
        </p:nvSpPr>
        <p:spPr>
          <a:xfrm rot="20451395">
            <a:off x="-47254" y="1597834"/>
            <a:ext cx="2138816" cy="1278439"/>
          </a:xfrm>
          <a:prstGeom prst="pen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CuadroTexto 9"/>
          <p:cNvSpPr txBox="1"/>
          <p:nvPr/>
        </p:nvSpPr>
        <p:spPr>
          <a:xfrm rot="20334396">
            <a:off x="184292" y="1629940"/>
            <a:ext cx="17325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600" dirty="0" smtClean="0"/>
              <a:t>   Let us begin </a:t>
            </a:r>
            <a:r>
              <a:rPr lang="en-IE" sz="2600" dirty="0"/>
              <a:t>with a </a:t>
            </a:r>
            <a:r>
              <a:rPr lang="en-IE" sz="2600" dirty="0" smtClean="0"/>
              <a:t> Prayer</a:t>
            </a:r>
            <a:r>
              <a:rPr lang="en-IE" sz="26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xmlns="" val="8440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dirty="0" smtClean="0"/>
              <a:t> </a:t>
            </a:r>
            <a:r>
              <a:rPr lang="en-IE" sz="4400" dirty="0" smtClean="0">
                <a:solidFill>
                  <a:schemeClr val="accent5">
                    <a:lumMod val="75000"/>
                  </a:schemeClr>
                </a:solidFill>
              </a:rPr>
              <a:t>Let’s  review what we did last week!</a:t>
            </a:r>
            <a:endParaRPr lang="en-IE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en-IE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IE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https://www.youtube.com/watch?v=yY554Jj_KNg&amp;feature=youtu.be</a:t>
            </a:r>
            <a:endParaRPr lang="en-IE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3</a:t>
            </a:fld>
            <a:endParaRPr lang="en-IE"/>
          </a:p>
        </p:txBody>
      </p:sp>
      <p:pic>
        <p:nvPicPr>
          <p:cNvPr id="5" name="Picture 4" descr="think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3714752"/>
            <a:ext cx="4357718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1816" y="3766199"/>
            <a:ext cx="860367" cy="727364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4</a:t>
            </a:fld>
            <a:endParaRPr lang="en-IE"/>
          </a:p>
        </p:txBody>
      </p:sp>
      <p:sp>
        <p:nvSpPr>
          <p:cNvPr id="4" name="AutoShape 2" descr="mage result for tornado"/>
          <p:cNvSpPr>
            <a:spLocks noChangeAspect="1" noChangeArrowheads="1"/>
          </p:cNvSpPr>
          <p:nvPr/>
        </p:nvSpPr>
        <p:spPr bwMode="auto">
          <a:xfrm>
            <a:off x="0" y="-1"/>
            <a:ext cx="939452" cy="12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mage result for tornado"/>
          <p:cNvSpPr>
            <a:spLocks noChangeAspect="1" noChangeArrowheads="1"/>
          </p:cNvSpPr>
          <p:nvPr/>
        </p:nvSpPr>
        <p:spPr bwMode="auto">
          <a:xfrm>
            <a:off x="0" y="0"/>
            <a:ext cx="1240077" cy="165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ortar rectángulo de esquina del mismo lado 4"/>
          <p:cNvSpPr/>
          <p:nvPr/>
        </p:nvSpPr>
        <p:spPr>
          <a:xfrm>
            <a:off x="3103274" y="582016"/>
            <a:ext cx="3029969" cy="6275985"/>
          </a:xfrm>
          <a:prstGeom prst="snip2Same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CuadroTexto 6"/>
          <p:cNvSpPr txBox="1"/>
          <p:nvPr/>
        </p:nvSpPr>
        <p:spPr>
          <a:xfrm>
            <a:off x="3143240" y="764704"/>
            <a:ext cx="288304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Have you ever witnessed a natural phenomenon, like a </a:t>
            </a:r>
            <a:r>
              <a:rPr lang="en-US" sz="2200" dirty="0" smtClean="0">
                <a:solidFill>
                  <a:schemeClr val="bg1"/>
                </a:solidFill>
              </a:rPr>
              <a:t>storm or a tornado?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Have you </a:t>
            </a:r>
            <a:r>
              <a:rPr lang="en-US" sz="2200" dirty="0" smtClean="0">
                <a:solidFill>
                  <a:schemeClr val="bg1"/>
                </a:solidFill>
              </a:rPr>
              <a:t>witnessed a </a:t>
            </a:r>
            <a:r>
              <a:rPr lang="en-US" sz="2200" dirty="0">
                <a:solidFill>
                  <a:schemeClr val="bg1"/>
                </a:solidFill>
              </a:rPr>
              <a:t>car- accident or </a:t>
            </a:r>
            <a:r>
              <a:rPr lang="en-US" sz="2200" dirty="0" smtClean="0">
                <a:solidFill>
                  <a:schemeClr val="bg1"/>
                </a:solidFill>
              </a:rPr>
              <a:t>to  </a:t>
            </a:r>
            <a:r>
              <a:rPr lang="en-US" sz="2200" dirty="0">
                <a:solidFill>
                  <a:schemeClr val="bg1"/>
                </a:solidFill>
              </a:rPr>
              <a:t>a crime?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Witnesses sometimes  go  </a:t>
            </a:r>
            <a:r>
              <a:rPr lang="en-US" sz="2200" dirty="0">
                <a:solidFill>
                  <a:schemeClr val="bg1"/>
                </a:solidFill>
              </a:rPr>
              <a:t>to Court to tell the truth of exactly what they saw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They help represent the truth </a:t>
            </a:r>
            <a:r>
              <a:rPr lang="en-US" sz="2200" dirty="0" smtClean="0">
                <a:solidFill>
                  <a:srgbClr val="FF0000"/>
                </a:solidFill>
              </a:rPr>
              <a:t>of </a:t>
            </a:r>
            <a:r>
              <a:rPr lang="en-US" sz="2200" dirty="0">
                <a:solidFill>
                  <a:srgbClr val="FF0000"/>
                </a:solidFill>
              </a:rPr>
              <a:t>what occurred.</a:t>
            </a:r>
          </a:p>
          <a:p>
            <a:endParaRPr lang="en-IE" dirty="0"/>
          </a:p>
        </p:txBody>
      </p:sp>
      <p:sp>
        <p:nvSpPr>
          <p:cNvPr id="18" name="Rectángulo 17"/>
          <p:cNvSpPr/>
          <p:nvPr/>
        </p:nvSpPr>
        <p:spPr>
          <a:xfrm rot="21236589">
            <a:off x="720566" y="-37617"/>
            <a:ext cx="75979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60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WITNESS</a:t>
            </a:r>
            <a:endParaRPr lang="en-US" sz="6000" b="1" cap="none" spc="6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4" name="Picture 13" descr="sto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071546"/>
            <a:ext cx="2500330" cy="2214578"/>
          </a:xfrm>
          <a:prstGeom prst="rect">
            <a:avLst/>
          </a:prstGeom>
        </p:spPr>
      </p:pic>
      <p:pic>
        <p:nvPicPr>
          <p:cNvPr id="19" name="Picture 18" descr="crimesce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1071546"/>
            <a:ext cx="2619375" cy="2143140"/>
          </a:xfrm>
          <a:prstGeom prst="rect">
            <a:avLst/>
          </a:prstGeom>
        </p:spPr>
      </p:pic>
      <p:pic>
        <p:nvPicPr>
          <p:cNvPr id="22" name="Picture 21" descr="car accide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3929066"/>
            <a:ext cx="2819400" cy="1619250"/>
          </a:xfrm>
          <a:prstGeom prst="rect">
            <a:avLst/>
          </a:prstGeom>
        </p:spPr>
      </p:pic>
      <p:pic>
        <p:nvPicPr>
          <p:cNvPr id="24" name="Picture 23" descr="trut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950" y="3571876"/>
            <a:ext cx="2619375" cy="2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6999" y="1250571"/>
            <a:ext cx="3883387" cy="3030283"/>
          </a:xfr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5</a:t>
            </a:fld>
            <a:endParaRPr lang="en-IE"/>
          </a:p>
        </p:txBody>
      </p:sp>
      <p:sp>
        <p:nvSpPr>
          <p:cNvPr id="4" name="Rectángulo redondeado 3"/>
          <p:cNvSpPr/>
          <p:nvPr/>
        </p:nvSpPr>
        <p:spPr>
          <a:xfrm>
            <a:off x="462307" y="1147597"/>
            <a:ext cx="3604098" cy="214837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CuadroTexto 4"/>
          <p:cNvSpPr txBox="1"/>
          <p:nvPr/>
        </p:nvSpPr>
        <p:spPr>
          <a:xfrm>
            <a:off x="724953" y="1529285"/>
            <a:ext cx="3078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solidFill>
                  <a:schemeClr val="bg1"/>
                </a:solidFill>
              </a:rPr>
              <a:t>give WITNESS, but in a different way: </a:t>
            </a:r>
          </a:p>
          <a:p>
            <a:endParaRPr lang="en-IE" sz="2800" dirty="0"/>
          </a:p>
        </p:txBody>
      </p:sp>
      <p:sp>
        <p:nvSpPr>
          <p:cNvPr id="6" name="Recortar rectángulo de esquina diagonal 5"/>
          <p:cNvSpPr/>
          <p:nvPr/>
        </p:nvSpPr>
        <p:spPr>
          <a:xfrm>
            <a:off x="1691680" y="2780928"/>
            <a:ext cx="3180945" cy="1264595"/>
          </a:xfrm>
          <a:prstGeom prst="snip2Diag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CuadroTexto 6"/>
          <p:cNvSpPr txBox="1"/>
          <p:nvPr/>
        </p:nvSpPr>
        <p:spPr>
          <a:xfrm>
            <a:off x="1797154" y="2852936"/>
            <a:ext cx="27433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>
                <a:solidFill>
                  <a:schemeClr val="bg1"/>
                </a:solidFill>
              </a:rPr>
              <a:t>To  </a:t>
            </a:r>
            <a:r>
              <a:rPr lang="en-IE" sz="2400" dirty="0">
                <a:solidFill>
                  <a:schemeClr val="bg1"/>
                </a:solidFill>
              </a:rPr>
              <a:t>our Faith, to what we </a:t>
            </a:r>
            <a:r>
              <a:rPr lang="en-IE" sz="2400" dirty="0" smtClean="0">
                <a:solidFill>
                  <a:schemeClr val="bg1"/>
                </a:solidFill>
              </a:rPr>
              <a:t>believe</a:t>
            </a:r>
            <a:r>
              <a:rPr lang="en-IE" sz="3200" dirty="0" smtClean="0">
                <a:solidFill>
                  <a:schemeClr val="bg1"/>
                </a:solidFill>
              </a:rPr>
              <a:t>.</a:t>
            </a:r>
            <a:endParaRPr lang="en-IE" sz="32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8" name="Trapecio 7"/>
          <p:cNvSpPr/>
          <p:nvPr/>
        </p:nvSpPr>
        <p:spPr>
          <a:xfrm>
            <a:off x="0" y="4437112"/>
            <a:ext cx="3336392" cy="2016224"/>
          </a:xfrm>
          <a:prstGeom prst="trapezoid">
            <a:avLst>
              <a:gd name="adj" fmla="val 44648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CuadroTexto 8"/>
          <p:cNvSpPr txBox="1"/>
          <p:nvPr/>
        </p:nvSpPr>
        <p:spPr>
          <a:xfrm>
            <a:off x="724953" y="4590592"/>
            <a:ext cx="22470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be honest, to speak courageously and defend our FAITH.</a:t>
            </a:r>
          </a:p>
          <a:p>
            <a:endParaRPr lang="en-IE" dirty="0"/>
          </a:p>
        </p:txBody>
      </p:sp>
      <p:sp>
        <p:nvSpPr>
          <p:cNvPr id="10" name="Rombo 9"/>
          <p:cNvSpPr/>
          <p:nvPr/>
        </p:nvSpPr>
        <p:spPr>
          <a:xfrm rot="21000070">
            <a:off x="2643874" y="3711868"/>
            <a:ext cx="6831074" cy="3214575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CuadroTexto 10"/>
          <p:cNvSpPr txBox="1"/>
          <p:nvPr/>
        </p:nvSpPr>
        <p:spPr>
          <a:xfrm rot="21009633">
            <a:off x="3699891" y="4671697"/>
            <a:ext cx="46509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We might feel afraid but we are not alone. </a:t>
            </a:r>
            <a:r>
              <a:rPr lang="en-IE" sz="2400" dirty="0" smtClean="0">
                <a:solidFill>
                  <a:schemeClr val="bg1"/>
                </a:solidFill>
              </a:rPr>
              <a:t>  The </a:t>
            </a:r>
            <a:r>
              <a:rPr lang="en-IE" sz="2400" dirty="0">
                <a:solidFill>
                  <a:schemeClr val="bg1"/>
                </a:solidFill>
              </a:rPr>
              <a:t>Holy Spirit gives us the words that we need.</a:t>
            </a:r>
            <a:endParaRPr lang="es-ES" sz="24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2" name="Rectángulo 11"/>
          <p:cNvSpPr/>
          <p:nvPr/>
        </p:nvSpPr>
        <p:spPr>
          <a:xfrm>
            <a:off x="323045" y="224266"/>
            <a:ext cx="88263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The Holy Spirit can help us to:</a:t>
            </a:r>
          </a:p>
        </p:txBody>
      </p:sp>
    </p:spTree>
    <p:extLst>
      <p:ext uri="{BB962C8B-B14F-4D97-AF65-F5344CB8AC3E}">
        <p14:creationId xmlns:p14="http://schemas.microsoft.com/office/powerpoint/2010/main" xmlns="" val="133231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/>
      <p:bldP spid="9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45726" y="764704"/>
            <a:ext cx="57056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The </a:t>
            </a:r>
            <a:r>
              <a:rPr lang="en-US" sz="1600" b="1" dirty="0"/>
              <a:t>Holy </a:t>
            </a:r>
            <a:r>
              <a:rPr lang="en-US" sz="1600" b="1" dirty="0" smtClean="0"/>
              <a:t>Spirit, is always trying to work in us</a:t>
            </a:r>
            <a:r>
              <a:rPr lang="es-ES" sz="1600" b="1" dirty="0" smtClean="0"/>
              <a:t>. </a:t>
            </a:r>
            <a:r>
              <a:rPr lang="es-ES" sz="1600" b="1" dirty="0" err="1"/>
              <a:t>Sometimes</a:t>
            </a:r>
            <a:r>
              <a:rPr lang="es-ES" sz="1600" b="1" dirty="0"/>
              <a:t> </a:t>
            </a:r>
            <a:r>
              <a:rPr lang="es-ES" sz="1600" b="1" dirty="0" smtClean="0"/>
              <a:t> he </a:t>
            </a:r>
            <a:r>
              <a:rPr lang="es-ES" sz="1600" b="1" dirty="0" err="1"/>
              <a:t>makes</a:t>
            </a:r>
            <a:r>
              <a:rPr lang="es-ES" sz="1600" b="1" dirty="0"/>
              <a:t> </a:t>
            </a:r>
            <a:r>
              <a:rPr lang="es-ES" sz="1600" b="1" dirty="0" err="1"/>
              <a:t>himself</a:t>
            </a:r>
            <a:r>
              <a:rPr lang="es-ES" sz="1600" b="1" dirty="0"/>
              <a:t> </a:t>
            </a:r>
            <a:r>
              <a:rPr lang="es-ES" sz="1600" b="1" dirty="0" err="1"/>
              <a:t>felt</a:t>
            </a:r>
            <a:r>
              <a:rPr lang="es-ES" sz="1600" b="1" dirty="0"/>
              <a:t>, and </a:t>
            </a:r>
            <a:r>
              <a:rPr lang="es-ES" sz="1600" b="1" dirty="0" err="1"/>
              <a:t>other</a:t>
            </a:r>
            <a:r>
              <a:rPr lang="es-ES" sz="1600" b="1" dirty="0"/>
              <a:t> times he </a:t>
            </a:r>
            <a:r>
              <a:rPr lang="es-ES" sz="1600" b="1" dirty="0" err="1" smtClean="0"/>
              <a:t>doesn’t</a:t>
            </a:r>
            <a:r>
              <a:rPr lang="es-ES" sz="1600" b="1" dirty="0" smtClean="0"/>
              <a:t> </a:t>
            </a:r>
            <a:r>
              <a:rPr lang="mr-IN" sz="1600" b="1" dirty="0"/>
              <a:t>–</a:t>
            </a:r>
            <a:r>
              <a:rPr lang="es-ES" sz="1600" b="1" dirty="0"/>
              <a:t> </a:t>
            </a:r>
            <a:r>
              <a:rPr lang="es-ES" sz="1600" b="1" dirty="0" err="1"/>
              <a:t>but</a:t>
            </a:r>
            <a:r>
              <a:rPr lang="es-ES" sz="1600" b="1" dirty="0"/>
              <a:t> </a:t>
            </a:r>
            <a:r>
              <a:rPr lang="es-ES" sz="1600" b="1" dirty="0" err="1"/>
              <a:t>you</a:t>
            </a:r>
            <a:r>
              <a:rPr lang="es-ES" sz="1600" b="1" dirty="0"/>
              <a:t> can be </a:t>
            </a:r>
            <a:r>
              <a:rPr lang="es-ES" sz="1600" b="1" dirty="0" err="1"/>
              <a:t>sure</a:t>
            </a:r>
            <a:r>
              <a:rPr lang="es-ES" sz="1600" b="1" dirty="0"/>
              <a:t> </a:t>
            </a:r>
            <a:r>
              <a:rPr lang="es-ES" sz="1600" b="1" dirty="0" err="1"/>
              <a:t>that</a:t>
            </a:r>
            <a:r>
              <a:rPr lang="es-ES" sz="1600" b="1" dirty="0"/>
              <a:t> he </a:t>
            </a:r>
            <a:r>
              <a:rPr lang="es-ES" sz="1600" b="1" dirty="0" err="1"/>
              <a:t>is</a:t>
            </a:r>
            <a:r>
              <a:rPr lang="es-ES" sz="1600" b="1" dirty="0"/>
              <a:t> </a:t>
            </a:r>
            <a:r>
              <a:rPr lang="es-ES" sz="1600" b="1" dirty="0" err="1"/>
              <a:t>always</a:t>
            </a:r>
            <a:r>
              <a:rPr lang="es-ES" sz="1600" b="1" dirty="0"/>
              <a:t> </a:t>
            </a:r>
            <a:r>
              <a:rPr lang="es-ES" sz="1600" b="1" dirty="0" err="1"/>
              <a:t>present</a:t>
            </a:r>
            <a:r>
              <a:rPr lang="es-ES" sz="1600" b="1" dirty="0"/>
              <a:t> in </a:t>
            </a:r>
            <a:r>
              <a:rPr lang="es-ES" sz="1600" b="1" dirty="0" err="1"/>
              <a:t>you</a:t>
            </a:r>
            <a:r>
              <a:rPr lang="es-ES" sz="1600" b="1" dirty="0"/>
              <a:t>! </a:t>
            </a:r>
            <a:r>
              <a:rPr lang="es-ES" sz="1600" b="1" dirty="0" smtClean="0"/>
              <a:t>He </a:t>
            </a:r>
            <a:r>
              <a:rPr lang="es-ES" sz="1600" b="1" dirty="0" err="1" smtClean="0"/>
              <a:t>often</a:t>
            </a:r>
            <a:r>
              <a:rPr lang="es-ES" sz="1600" b="1" dirty="0" smtClean="0"/>
              <a:t> places </a:t>
            </a:r>
            <a:r>
              <a:rPr lang="es-ES" sz="1600" b="1" dirty="0" err="1" smtClean="0"/>
              <a:t>good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desires</a:t>
            </a:r>
            <a:r>
              <a:rPr lang="es-ES" sz="1600" b="1" dirty="0" smtClean="0"/>
              <a:t> in </a:t>
            </a:r>
            <a:r>
              <a:rPr lang="es-ES" sz="1600" b="1" dirty="0" err="1" smtClean="0"/>
              <a:t>your</a:t>
            </a:r>
            <a:r>
              <a:rPr lang="es-ES" sz="1600" b="1" dirty="0" smtClean="0"/>
              <a:t> </a:t>
            </a:r>
            <a:r>
              <a:rPr lang="es-ES" sz="1600" b="1" dirty="0" err="1" smtClean="0"/>
              <a:t>heart</a:t>
            </a:r>
            <a:r>
              <a:rPr lang="es-ES" sz="1600" b="1" dirty="0" smtClean="0"/>
              <a:t>. </a:t>
            </a:r>
            <a:endParaRPr lang="en-US" sz="1600" b="1" dirty="0"/>
          </a:p>
        </p:txBody>
      </p:sp>
      <p:pic>
        <p:nvPicPr>
          <p:cNvPr id="1028" name="Picture 4" descr="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944672"/>
            <a:ext cx="3000396" cy="1416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79" y="3835990"/>
            <a:ext cx="1898374" cy="2328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3" y="4365104"/>
            <a:ext cx="1479464" cy="12961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745726" y="3575713"/>
            <a:ext cx="4070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He  can inspire </a:t>
            </a:r>
            <a:r>
              <a:rPr lang="es-ES" b="1" dirty="0" err="1" smtClean="0"/>
              <a:t>you</a:t>
            </a:r>
            <a:r>
              <a:rPr lang="es-ES" b="1" dirty="0" smtClean="0"/>
              <a:t> to </a:t>
            </a:r>
            <a:r>
              <a:rPr lang="es-ES" b="1" dirty="0" err="1" smtClean="0"/>
              <a:t>think</a:t>
            </a:r>
            <a:r>
              <a:rPr lang="es-ES" b="1" dirty="0" smtClean="0"/>
              <a:t>  of </a:t>
            </a:r>
            <a:r>
              <a:rPr lang="es-ES" b="1" dirty="0" err="1" smtClean="0"/>
              <a:t>others</a:t>
            </a:r>
            <a:r>
              <a:rPr lang="es-ES" b="1" dirty="0" smtClean="0"/>
              <a:t>  and </a:t>
            </a:r>
            <a:r>
              <a:rPr lang="es-ES" b="1" dirty="0" err="1" smtClean="0"/>
              <a:t>not</a:t>
            </a:r>
            <a:r>
              <a:rPr lang="es-ES" b="1" dirty="0" smtClean="0"/>
              <a:t> </a:t>
            </a:r>
            <a:r>
              <a:rPr lang="es-ES" b="1" dirty="0" err="1" smtClean="0"/>
              <a:t>just</a:t>
            </a:r>
            <a:r>
              <a:rPr lang="es-ES" b="1" dirty="0" smtClean="0"/>
              <a:t> </a:t>
            </a:r>
            <a:r>
              <a:rPr lang="es-ES" b="1" dirty="0" err="1" smtClean="0"/>
              <a:t>yourself</a:t>
            </a:r>
            <a:r>
              <a:rPr lang="es-ES" b="1" dirty="0" smtClean="0"/>
              <a:t>,</a:t>
            </a:r>
            <a:endParaRPr lang="en-US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746138" y="5661248"/>
            <a:ext cx="2363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 attend </a:t>
            </a:r>
            <a:r>
              <a:rPr lang="es-ES" b="1" dirty="0" err="1" smtClean="0"/>
              <a:t>Mass</a:t>
            </a:r>
            <a:r>
              <a:rPr lang="es-ES" b="1" dirty="0" smtClean="0"/>
              <a:t> </a:t>
            </a:r>
            <a:r>
              <a:rPr lang="es-ES" b="1" dirty="0" err="1" smtClean="0"/>
              <a:t>on</a:t>
            </a:r>
            <a:r>
              <a:rPr lang="es-ES" b="1" dirty="0" smtClean="0"/>
              <a:t> </a:t>
            </a:r>
            <a:r>
              <a:rPr lang="es-ES" b="1" dirty="0" err="1" smtClean="0"/>
              <a:t>Sundays</a:t>
            </a:r>
            <a:r>
              <a:rPr lang="es-ES" b="1" dirty="0" smtClean="0"/>
              <a:t> </a:t>
            </a:r>
            <a:r>
              <a:rPr lang="es-ES" b="1" dirty="0" err="1" smtClean="0"/>
              <a:t>with</a:t>
            </a:r>
            <a:r>
              <a:rPr lang="es-ES" b="1" dirty="0" smtClean="0"/>
              <a:t> </a:t>
            </a:r>
            <a:r>
              <a:rPr lang="es-ES" b="1" dirty="0" err="1" smtClean="0"/>
              <a:t>your</a:t>
            </a:r>
            <a:r>
              <a:rPr lang="es-ES" b="1" dirty="0" smtClean="0"/>
              <a:t> </a:t>
            </a:r>
            <a:r>
              <a:rPr lang="es-ES" b="1" dirty="0" err="1" smtClean="0"/>
              <a:t>family</a:t>
            </a:r>
            <a:r>
              <a:rPr lang="es-ES" b="1" dirty="0" smtClean="0"/>
              <a:t>, </a:t>
            </a:r>
            <a:endParaRPr lang="en-US" b="1" dirty="0"/>
          </a:p>
        </p:txBody>
      </p:sp>
      <p:pic>
        <p:nvPicPr>
          <p:cNvPr id="1040" name="Picture 16" descr="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51" y="4123794"/>
            <a:ext cx="1957388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3536842" y="5973944"/>
            <a:ext cx="2134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t</a:t>
            </a:r>
            <a:r>
              <a:rPr lang="es-ES" b="1" dirty="0" err="1" smtClean="0"/>
              <a:t>o</a:t>
            </a:r>
            <a:r>
              <a:rPr lang="es-ES" b="1" dirty="0" smtClean="0"/>
              <a:t>   </a:t>
            </a:r>
            <a:r>
              <a:rPr lang="es-ES" b="1" dirty="0" err="1" smtClean="0"/>
              <a:t>go</a:t>
            </a:r>
            <a:r>
              <a:rPr lang="es-ES" b="1" dirty="0" smtClean="0"/>
              <a:t> </a:t>
            </a:r>
            <a:r>
              <a:rPr lang="es-ES" b="1" dirty="0" err="1" smtClean="0"/>
              <a:t>to</a:t>
            </a:r>
            <a:r>
              <a:rPr lang="es-ES" b="1" dirty="0" smtClean="0"/>
              <a:t> </a:t>
            </a:r>
            <a:r>
              <a:rPr lang="es-ES" b="1" dirty="0" err="1" smtClean="0"/>
              <a:t>confession</a:t>
            </a:r>
            <a:r>
              <a:rPr lang="es-ES" b="1" dirty="0" smtClean="0"/>
              <a:t>  </a:t>
            </a:r>
            <a:r>
              <a:rPr lang="es-ES" b="1" dirty="0" err="1" smtClean="0"/>
              <a:t>when</a:t>
            </a:r>
            <a:r>
              <a:rPr lang="es-ES" b="1" dirty="0" smtClean="0"/>
              <a:t> </a:t>
            </a:r>
            <a:r>
              <a:rPr lang="es-ES" b="1" dirty="0" err="1" smtClean="0"/>
              <a:t>you</a:t>
            </a:r>
            <a:r>
              <a:rPr lang="es-ES" b="1" dirty="0" smtClean="0"/>
              <a:t> can</a:t>
            </a:r>
            <a:endParaRPr lang="en-US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857884" y="2780928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t</a:t>
            </a:r>
            <a:r>
              <a:rPr lang="es-ES" b="1" dirty="0" smtClean="0"/>
              <a:t>o </a:t>
            </a:r>
            <a:r>
              <a:rPr lang="es-ES" b="1" dirty="0" err="1" smtClean="0"/>
              <a:t>spend</a:t>
            </a:r>
            <a:r>
              <a:rPr lang="es-ES" b="1" dirty="0" smtClean="0"/>
              <a:t>  a </a:t>
            </a:r>
            <a:r>
              <a:rPr lang="es-ES" b="1" dirty="0" err="1" smtClean="0"/>
              <a:t>little</a:t>
            </a:r>
            <a:r>
              <a:rPr lang="es-ES" b="1" dirty="0" smtClean="0"/>
              <a:t> more time     </a:t>
            </a:r>
            <a:r>
              <a:rPr lang="es-ES" b="1" dirty="0" err="1" smtClean="0"/>
              <a:t>praying</a:t>
            </a:r>
            <a:r>
              <a:rPr lang="es-ES" b="1" dirty="0" smtClean="0"/>
              <a:t> </a:t>
            </a:r>
            <a:endParaRPr lang="en-US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121026" y="6143645"/>
            <a:ext cx="272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to</a:t>
            </a:r>
            <a:r>
              <a:rPr lang="es-ES" b="1" dirty="0" smtClean="0"/>
              <a:t> share </a:t>
            </a:r>
            <a:r>
              <a:rPr lang="es-ES" b="1" dirty="0" err="1" smtClean="0"/>
              <a:t>your</a:t>
            </a:r>
            <a:r>
              <a:rPr lang="es-ES" b="1" dirty="0" smtClean="0"/>
              <a:t>  free time </a:t>
            </a:r>
            <a:r>
              <a:rPr lang="es-ES" b="1" dirty="0" err="1" smtClean="0"/>
              <a:t>to</a:t>
            </a:r>
            <a:r>
              <a:rPr lang="es-ES" b="1" dirty="0" smtClean="0"/>
              <a:t>  </a:t>
            </a:r>
            <a:r>
              <a:rPr lang="es-ES" b="1" dirty="0" err="1" smtClean="0"/>
              <a:t>help</a:t>
            </a:r>
            <a:r>
              <a:rPr lang="es-ES" b="1" dirty="0" smtClean="0"/>
              <a:t>    </a:t>
            </a:r>
            <a:r>
              <a:rPr lang="es-ES" b="1" dirty="0" err="1" smtClean="0"/>
              <a:t>others</a:t>
            </a:r>
            <a:r>
              <a:rPr lang="es-ES" b="1" dirty="0" smtClean="0"/>
              <a:t>. 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0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 smtClean="0"/>
              <a:t> So how can I  be a witness?</a:t>
            </a:r>
            <a:endParaRPr lang="en-IE" sz="4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6</a:t>
            </a:fld>
            <a:endParaRPr lang="en-IE" dirty="0"/>
          </a:p>
        </p:txBody>
      </p:sp>
      <p:pic>
        <p:nvPicPr>
          <p:cNvPr id="19" name="Picture 18" descr="praying hand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826" y="857232"/>
            <a:ext cx="2357453" cy="1785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53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1571604" y="3627036"/>
            <a:ext cx="46434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IE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</a:t>
            </a:r>
            <a:r>
              <a:rPr lang="en-I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ourage</a:t>
            </a:r>
            <a:endParaRPr lang="en-IE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7</a:t>
            </a:fld>
            <a:endParaRPr lang="en-IE"/>
          </a:p>
        </p:txBody>
      </p:sp>
      <p:sp>
        <p:nvSpPr>
          <p:cNvPr id="4" name="Redondear rectángulo de esquina del mismo lado 3"/>
          <p:cNvSpPr/>
          <p:nvPr/>
        </p:nvSpPr>
        <p:spPr>
          <a:xfrm>
            <a:off x="0" y="0"/>
            <a:ext cx="9144000" cy="2093976"/>
          </a:xfrm>
          <a:prstGeom prst="round2SameRect">
            <a:avLst>
              <a:gd name="adj1" fmla="val 16667"/>
              <a:gd name="adj2" fmla="val 18396"/>
            </a:avLst>
          </a:prstGeom>
          <a:solidFill>
            <a:srgbClr val="E742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E" sz="3600" spc="300" dirty="0"/>
              <a:t>To be a witness, WHAT DO I NEED??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428728" y="2143116"/>
            <a:ext cx="52149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E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Honesty</a:t>
            </a:r>
            <a:endParaRPr lang="en-IE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Marcador de contenido 7"/>
          <p:cNvSpPr txBox="1">
            <a:spLocks/>
          </p:cNvSpPr>
          <p:nvPr/>
        </p:nvSpPr>
        <p:spPr>
          <a:xfrm>
            <a:off x="1643042" y="4714885"/>
            <a:ext cx="5286412" cy="231205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IE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Commitment... to </a:t>
            </a:r>
            <a:r>
              <a:rPr lang="en-IE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 </a:t>
            </a:r>
            <a:endParaRPr lang="en-IE" sz="4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IE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what </a:t>
            </a:r>
            <a:r>
              <a:rPr lang="en-IE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is </a:t>
            </a:r>
            <a:r>
              <a:rPr lang="en-IE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right</a:t>
            </a:r>
            <a:endParaRPr lang="en-IE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Picture 15" descr="right and wro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64" y="2143116"/>
            <a:ext cx="2571736" cy="471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40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Bishop Kevin has a message for us.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u="sng" dirty="0" smtClean="0">
                <a:hlinkClick r:id="rId2"/>
              </a:rPr>
              <a:t>https://www.elphindiocese.ie/confirmation/bishop-kevins-confirmation-page-2019-2020/</a:t>
            </a:r>
            <a:endParaRPr lang="en-IE" u="sng" dirty="0" smtClean="0"/>
          </a:p>
          <a:p>
            <a:pPr>
              <a:buNone/>
            </a:pPr>
            <a:endParaRPr lang="en-IE" u="sng" dirty="0" smtClean="0"/>
          </a:p>
          <a:p>
            <a:pPr>
              <a:buNone/>
            </a:pPr>
            <a:endParaRPr lang="en-IE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8</a:t>
            </a:fld>
            <a:endParaRPr lang="en-IE"/>
          </a:p>
        </p:txBody>
      </p:sp>
      <p:pic>
        <p:nvPicPr>
          <p:cNvPr id="5" name="Picture 4" descr="Bishop Kev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3000372"/>
            <a:ext cx="5214974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GB" b="1" dirty="0" smtClean="0"/>
              <a:t> I can be a light in the world in my own home.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935480"/>
            <a:ext cx="8429684" cy="438912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IE" b="1" dirty="0" smtClean="0">
                <a:solidFill>
                  <a:schemeClr val="accent1">
                    <a:lumMod val="75000"/>
                  </a:schemeClr>
                </a:solidFill>
              </a:rPr>
              <a:t>The Gospel of Matthew.</a:t>
            </a:r>
          </a:p>
          <a:p>
            <a:pPr>
              <a:buNone/>
            </a:pPr>
            <a:r>
              <a:rPr lang="en-IE" dirty="0" smtClean="0">
                <a:solidFill>
                  <a:schemeClr val="accent1">
                    <a:lumMod val="75000"/>
                  </a:schemeClr>
                </a:solidFill>
              </a:rPr>
              <a:t>You are a light for the whole world. A city built on a hill</a:t>
            </a:r>
          </a:p>
          <a:p>
            <a:pPr>
              <a:buNone/>
            </a:pPr>
            <a:r>
              <a:rPr lang="en-IE" dirty="0" smtClean="0">
                <a:solidFill>
                  <a:schemeClr val="accent1">
                    <a:lumMod val="75000"/>
                  </a:schemeClr>
                </a:solidFill>
              </a:rPr>
              <a:t>cannot be hidden. No-one lights a lamp and puts it under</a:t>
            </a:r>
          </a:p>
          <a:p>
            <a:pPr>
              <a:buNone/>
            </a:pPr>
            <a:r>
              <a:rPr lang="en-IE" dirty="0" smtClean="0">
                <a:solidFill>
                  <a:schemeClr val="accent1">
                    <a:lumMod val="75000"/>
                  </a:schemeClr>
                </a:solidFill>
              </a:rPr>
              <a:t>a bowl; instead he puts it on the lamp stand where it gives</a:t>
            </a:r>
          </a:p>
          <a:p>
            <a:pPr>
              <a:buNone/>
            </a:pPr>
            <a:r>
              <a:rPr lang="en-IE" dirty="0" smtClean="0">
                <a:solidFill>
                  <a:schemeClr val="accent1">
                    <a:lumMod val="75000"/>
                  </a:schemeClr>
                </a:solidFill>
              </a:rPr>
              <a:t>light for everyone in the house. In the same way your light</a:t>
            </a:r>
          </a:p>
          <a:p>
            <a:pPr>
              <a:buNone/>
            </a:pPr>
            <a:r>
              <a:rPr lang="en-IE" dirty="0" smtClean="0">
                <a:solidFill>
                  <a:schemeClr val="accent1">
                    <a:lumMod val="75000"/>
                  </a:schemeClr>
                </a:solidFill>
              </a:rPr>
              <a:t>must shine before people so that they will see the good</a:t>
            </a:r>
          </a:p>
          <a:p>
            <a:pPr>
              <a:buNone/>
            </a:pPr>
            <a:r>
              <a:rPr lang="en-IE" dirty="0" smtClean="0">
                <a:solidFill>
                  <a:schemeClr val="accent1">
                    <a:lumMod val="75000"/>
                  </a:schemeClr>
                </a:solidFill>
              </a:rPr>
              <a:t>things you do and praise your father in heaven. </a:t>
            </a:r>
            <a:endParaRPr lang="en-IE" u="sng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IE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2"/>
              </a:rPr>
              <a:t>Matthew 5:14-16</a:t>
            </a:r>
          </a:p>
          <a:p>
            <a:pPr algn="just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B67A-1121-42FF-A5D3-8D00D91A4533}" type="slidenum">
              <a:rPr lang="en-IE" smtClean="0"/>
              <a:pPr/>
              <a:t>9</a:t>
            </a:fld>
            <a:endParaRPr lang="en-IE"/>
          </a:p>
        </p:txBody>
      </p:sp>
      <p:pic>
        <p:nvPicPr>
          <p:cNvPr id="5" name="Picture 4" descr="cand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30" y="4929198"/>
            <a:ext cx="1500198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</TotalTime>
  <Words>891</Words>
  <Application>Microsoft Office PowerPoint</Application>
  <PresentationFormat>On-screen Show (4:3)</PresentationFormat>
  <Paragraphs>115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              The Sacrament of Confirmation.     “Chosen, Gifted and Invited to Respond”. Session  3. </vt:lpstr>
      <vt:lpstr>Slide 2</vt:lpstr>
      <vt:lpstr> Let’s  review what we did last week!</vt:lpstr>
      <vt:lpstr>Slide 4</vt:lpstr>
      <vt:lpstr>Slide 5</vt:lpstr>
      <vt:lpstr>Slide 6</vt:lpstr>
      <vt:lpstr>Slide 7</vt:lpstr>
      <vt:lpstr> Bishop Kevin has a message for us.</vt:lpstr>
      <vt:lpstr> I can be a light in the world in my own home.</vt:lpstr>
      <vt:lpstr>People Who Give Witness To Their Faith…</vt:lpstr>
      <vt:lpstr>Slide 11</vt:lpstr>
      <vt:lpstr>Slide 12</vt:lpstr>
      <vt:lpstr>We can be  Witnesses by  Showing People the Way to Live</vt:lpstr>
      <vt:lpstr>We can be witnesses by Overcoming the Darkness and Evil Around Us</vt:lpstr>
      <vt:lpstr>We can be witnesses by being  Bright and Cheerful</vt:lpstr>
      <vt:lpstr>Post Confirmation Commitments  click below  or view on Grow in Love 6th class  resources.</vt:lpstr>
      <vt:lpstr>Reflection</vt:lpstr>
      <vt:lpstr>Thank you for your participation.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student</dc:creator>
  <cp:lastModifiedBy>Ballintleva NS</cp:lastModifiedBy>
  <cp:revision>67</cp:revision>
  <dcterms:created xsi:type="dcterms:W3CDTF">2020-04-02T12:58:50Z</dcterms:created>
  <dcterms:modified xsi:type="dcterms:W3CDTF">2020-05-06T22:05:18Z</dcterms:modified>
</cp:coreProperties>
</file>