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57" r:id="rId4"/>
    <p:sldId id="258"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p:cViewPr>
        <p:scale>
          <a:sx n="66" d="100"/>
          <a:sy n="66" d="100"/>
        </p:scale>
        <p:origin x="-150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81A7F-59BB-4A27-B765-28B6521B45B3}" type="datetimeFigureOut">
              <a:rPr lang="en-GB" smtClean="0"/>
              <a:t>23/11/2014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1B012-088B-46DF-8993-96DA5D6A792D}" type="slidenum">
              <a:rPr lang="en-GB" smtClean="0"/>
              <a:t>‹#›</a:t>
            </a:fld>
            <a:endParaRPr lang="en-GB"/>
          </a:p>
        </p:txBody>
      </p:sp>
    </p:spTree>
    <p:extLst>
      <p:ext uri="{BB962C8B-B14F-4D97-AF65-F5344CB8AC3E}">
        <p14:creationId xmlns:p14="http://schemas.microsoft.com/office/powerpoint/2010/main" val="37308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Questions.</a:t>
            </a:r>
            <a:r>
              <a:rPr lang="en-GB" baseline="0" dirty="0" smtClean="0"/>
              <a:t> Note class responses in big book. Why is the liturgical colour of advent purple? Is this suitable? Why?</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2</a:t>
            </a:fld>
            <a:endParaRPr lang="en-GB"/>
          </a:p>
        </p:txBody>
      </p:sp>
    </p:spTree>
    <p:extLst>
      <p:ext uri="{BB962C8B-B14F-4D97-AF65-F5344CB8AC3E}">
        <p14:creationId xmlns:p14="http://schemas.microsoft.com/office/powerpoint/2010/main" val="269536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a photo album/diary of Mary as Jesus grows up.</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16</a:t>
            </a:fld>
            <a:endParaRPr lang="en-GB"/>
          </a:p>
        </p:txBody>
      </p:sp>
    </p:spTree>
    <p:extLst>
      <p:ext uri="{BB962C8B-B14F-4D97-AF65-F5344CB8AC3E}">
        <p14:creationId xmlns:p14="http://schemas.microsoft.com/office/powerpoint/2010/main" val="30863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 responses in Big Book. </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17</a:t>
            </a:fld>
            <a:endParaRPr lang="en-GB"/>
          </a:p>
        </p:txBody>
      </p:sp>
    </p:spTree>
    <p:extLst>
      <p:ext uri="{BB962C8B-B14F-4D97-AF65-F5344CB8AC3E}">
        <p14:creationId xmlns:p14="http://schemas.microsoft.com/office/powerpoint/2010/main" val="306104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what do these</a:t>
            </a:r>
            <a:r>
              <a:rPr lang="en-GB" baseline="0" dirty="0" smtClean="0"/>
              <a:t> collects all remind us of? Why?</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18</a:t>
            </a:fld>
            <a:endParaRPr lang="en-GB"/>
          </a:p>
        </p:txBody>
      </p:sp>
    </p:spTree>
    <p:extLst>
      <p:ext uri="{BB962C8B-B14F-4D97-AF65-F5344CB8AC3E}">
        <p14:creationId xmlns:p14="http://schemas.microsoft.com/office/powerpoint/2010/main" val="116677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 in Big Book.</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21</a:t>
            </a:fld>
            <a:endParaRPr lang="en-GB"/>
          </a:p>
        </p:txBody>
      </p:sp>
    </p:spTree>
    <p:extLst>
      <p:ext uri="{BB962C8B-B14F-4D97-AF65-F5344CB8AC3E}">
        <p14:creationId xmlns:p14="http://schemas.microsoft.com/office/powerpoint/2010/main" val="38698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an advent wreath. Sketch</a:t>
            </a:r>
            <a:r>
              <a:rPr lang="en-GB" baseline="0" dirty="0" smtClean="0"/>
              <a:t> wreaths and label ensuring symbolism is made clear.</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3</a:t>
            </a:fld>
            <a:endParaRPr lang="en-GB"/>
          </a:p>
        </p:txBody>
      </p:sp>
    </p:spTree>
    <p:extLst>
      <p:ext uri="{BB962C8B-B14F-4D97-AF65-F5344CB8AC3E}">
        <p14:creationId xmlns:p14="http://schemas.microsoft.com/office/powerpoint/2010/main" val="6303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Description of the scene. </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5</a:t>
            </a:fld>
            <a:endParaRPr lang="en-GB"/>
          </a:p>
        </p:txBody>
      </p:sp>
    </p:spTree>
    <p:extLst>
      <p:ext uri="{BB962C8B-B14F-4D97-AF65-F5344CB8AC3E}">
        <p14:creationId xmlns:p14="http://schemas.microsoft.com/office/powerpoint/2010/main" val="121670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prophecies</a:t>
            </a:r>
            <a:r>
              <a:rPr lang="en-GB" baseline="0" dirty="0" smtClean="0"/>
              <a:t> from Isaiah and Mica. What do these show/say/mean?</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6</a:t>
            </a:fld>
            <a:endParaRPr lang="en-GB"/>
          </a:p>
        </p:txBody>
      </p:sp>
    </p:spTree>
    <p:extLst>
      <p:ext uri="{BB962C8B-B14F-4D97-AF65-F5344CB8AC3E}">
        <p14:creationId xmlns:p14="http://schemas.microsoft.com/office/powerpoint/2010/main" val="254173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stories about John the Baptist</a:t>
            </a:r>
            <a:r>
              <a:rPr lang="en-GB" baseline="0" dirty="0" smtClean="0"/>
              <a:t> as well as passages from Luke and Mark.</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7</a:t>
            </a:fld>
            <a:endParaRPr lang="en-GB"/>
          </a:p>
        </p:txBody>
      </p:sp>
    </p:spTree>
    <p:extLst>
      <p:ext uri="{BB962C8B-B14F-4D97-AF65-F5344CB8AC3E}">
        <p14:creationId xmlns:p14="http://schemas.microsoft.com/office/powerpoint/2010/main" val="378701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Discussion-note responses in Big Book. </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9</a:t>
            </a:fld>
            <a:endParaRPr lang="en-GB"/>
          </a:p>
        </p:txBody>
      </p:sp>
    </p:spTree>
    <p:extLst>
      <p:ext uri="{BB962C8B-B14F-4D97-AF65-F5344CB8AC3E}">
        <p14:creationId xmlns:p14="http://schemas.microsoft.com/office/powerpoint/2010/main" val="167231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Write an internal</a:t>
            </a:r>
            <a:r>
              <a:rPr lang="en-GB" baseline="0" dirty="0" smtClean="0"/>
              <a:t> monologue of John</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11</a:t>
            </a:fld>
            <a:endParaRPr lang="en-GB"/>
          </a:p>
        </p:txBody>
      </p:sp>
    </p:spTree>
    <p:extLst>
      <p:ext uri="{BB962C8B-B14F-4D97-AF65-F5344CB8AC3E}">
        <p14:creationId xmlns:p14="http://schemas.microsoft.com/office/powerpoint/2010/main" val="200391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 responses in Big Book. </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12</a:t>
            </a:fld>
            <a:endParaRPr lang="en-GB"/>
          </a:p>
        </p:txBody>
      </p:sp>
    </p:spTree>
    <p:extLst>
      <p:ext uri="{BB962C8B-B14F-4D97-AF65-F5344CB8AC3E}">
        <p14:creationId xmlns:p14="http://schemas.microsoft.com/office/powerpoint/2010/main" val="195258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 Responses in Big Book. Ask</a:t>
            </a:r>
            <a:r>
              <a:rPr lang="en-GB" baseline="0" dirty="0" smtClean="0"/>
              <a:t> a Catholic in to discuss how and why Mary is so important to them.</a:t>
            </a:r>
            <a:endParaRPr lang="en-GB" dirty="0"/>
          </a:p>
        </p:txBody>
      </p:sp>
      <p:sp>
        <p:nvSpPr>
          <p:cNvPr id="4" name="Slide Number Placeholder 3"/>
          <p:cNvSpPr>
            <a:spLocks noGrp="1"/>
          </p:cNvSpPr>
          <p:nvPr>
            <p:ph type="sldNum" sz="quarter" idx="10"/>
          </p:nvPr>
        </p:nvSpPr>
        <p:spPr/>
        <p:txBody>
          <a:bodyPr/>
          <a:lstStyle/>
          <a:p>
            <a:fld id="{18E1B012-088B-46DF-8993-96DA5D6A792D}" type="slidenum">
              <a:rPr lang="en-GB" smtClean="0"/>
              <a:t>14</a:t>
            </a:fld>
            <a:endParaRPr lang="en-GB"/>
          </a:p>
        </p:txBody>
      </p:sp>
    </p:spTree>
    <p:extLst>
      <p:ext uri="{BB962C8B-B14F-4D97-AF65-F5344CB8AC3E}">
        <p14:creationId xmlns:p14="http://schemas.microsoft.com/office/powerpoint/2010/main" val="248116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BCA486-D270-4654-8B59-EAEF0DDD5C45}" type="datetimeFigureOut">
              <a:rPr lang="en-GB" smtClean="0"/>
              <a:t>23/11/2014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117561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CA486-D270-4654-8B59-EAEF0DDD5C45}" type="datetimeFigureOut">
              <a:rPr lang="en-GB" smtClean="0"/>
              <a:t>23/11/2014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122617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CA486-D270-4654-8B59-EAEF0DDD5C45}" type="datetimeFigureOut">
              <a:rPr lang="en-GB" smtClean="0"/>
              <a:t>23/11/2014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152420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CA486-D270-4654-8B59-EAEF0DDD5C45}" type="datetimeFigureOut">
              <a:rPr lang="en-GB" smtClean="0"/>
              <a:t>23/11/2014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90593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CA486-D270-4654-8B59-EAEF0DDD5C45}" type="datetimeFigureOut">
              <a:rPr lang="en-GB" smtClean="0"/>
              <a:t>23/11/2014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349850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BCA486-D270-4654-8B59-EAEF0DDD5C45}" type="datetimeFigureOut">
              <a:rPr lang="en-GB" smtClean="0"/>
              <a:t>23/11/2014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131718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BCA486-D270-4654-8B59-EAEF0DDD5C45}" type="datetimeFigureOut">
              <a:rPr lang="en-GB" smtClean="0"/>
              <a:t>23/11/2014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341785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BCA486-D270-4654-8B59-EAEF0DDD5C45}" type="datetimeFigureOut">
              <a:rPr lang="en-GB" smtClean="0"/>
              <a:t>23/11/2014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236480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CA486-D270-4654-8B59-EAEF0DDD5C45}" type="datetimeFigureOut">
              <a:rPr lang="en-GB" smtClean="0"/>
              <a:t>23/11/2014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427440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CA486-D270-4654-8B59-EAEF0DDD5C45}" type="datetimeFigureOut">
              <a:rPr lang="en-GB" smtClean="0"/>
              <a:t>23/11/2014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378201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CA486-D270-4654-8B59-EAEF0DDD5C45}" type="datetimeFigureOut">
              <a:rPr lang="en-GB" smtClean="0"/>
              <a:t>23/11/2014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AB9A9-A75B-4407-9E22-1C93731A8BC7}" type="slidenum">
              <a:rPr lang="en-GB" smtClean="0"/>
              <a:t>‹#›</a:t>
            </a:fld>
            <a:endParaRPr lang="en-GB"/>
          </a:p>
        </p:txBody>
      </p:sp>
    </p:spTree>
    <p:extLst>
      <p:ext uri="{BB962C8B-B14F-4D97-AF65-F5344CB8AC3E}">
        <p14:creationId xmlns:p14="http://schemas.microsoft.com/office/powerpoint/2010/main" val="5789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CA486-D270-4654-8B59-EAEF0DDD5C45}" type="datetimeFigureOut">
              <a:rPr lang="en-GB" smtClean="0"/>
              <a:t>23/11/2014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AB9A9-A75B-4407-9E22-1C93731A8BC7}" type="slidenum">
              <a:rPr lang="en-GB" smtClean="0"/>
              <a:t>‹#›</a:t>
            </a:fld>
            <a:endParaRPr lang="en-GB"/>
          </a:p>
        </p:txBody>
      </p:sp>
    </p:spTree>
    <p:extLst>
      <p:ext uri="{BB962C8B-B14F-4D97-AF65-F5344CB8AC3E}">
        <p14:creationId xmlns:p14="http://schemas.microsoft.com/office/powerpoint/2010/main" val="360278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925" y="4638676"/>
            <a:ext cx="2057400" cy="2219325"/>
          </a:xfrm>
          <a:prstGeom prst="rect">
            <a:avLst/>
          </a:prstGeom>
          <a:effectLst>
            <a:softEdge rad="127000"/>
          </a:effectLst>
        </p:spPr>
      </p:pic>
      <p:sp>
        <p:nvSpPr>
          <p:cNvPr id="2" name="Title 1"/>
          <p:cNvSpPr>
            <a:spLocks noGrp="1"/>
          </p:cNvSpPr>
          <p:nvPr>
            <p:ph type="ctrTitle"/>
          </p:nvPr>
        </p:nvSpPr>
        <p:spPr>
          <a:xfrm>
            <a:off x="773909" y="1370238"/>
            <a:ext cx="7772400" cy="1470025"/>
          </a:xfrm>
        </p:spPr>
        <p:txBody>
          <a:bodyPr/>
          <a:lstStyle/>
          <a:p>
            <a:r>
              <a:rPr lang="en-GB" b="1" dirty="0" smtClean="0"/>
              <a:t>Advent</a:t>
            </a:r>
            <a:endParaRPr lang="en-GB"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044" y="2630778"/>
            <a:ext cx="2619375" cy="1743075"/>
          </a:xfrm>
          <a:prstGeom prst="rect">
            <a:avLst/>
          </a:prstGeom>
          <a:effectLst>
            <a:softEdge rad="1270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33921"/>
            <a:ext cx="3068250" cy="1824080"/>
          </a:xfrm>
          <a:prstGeom prst="rect">
            <a:avLst/>
          </a:prstGeom>
          <a:effectLst>
            <a:softEdge rad="1270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250" y="2488417"/>
            <a:ext cx="2190750" cy="2085975"/>
          </a:xfrm>
          <a:prstGeom prst="rect">
            <a:avLst/>
          </a:prstGeom>
          <a:effectLst>
            <a:softEdge rad="1270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70916"/>
            <a:ext cx="3080034" cy="2298179"/>
          </a:xfrm>
          <a:prstGeom prst="rect">
            <a:avLst/>
          </a:prstGeom>
          <a:effectLst>
            <a:softEdge rad="127000"/>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1885950"/>
            <a:ext cx="1392466" cy="1038994"/>
          </a:xfrm>
          <a:prstGeom prst="rect">
            <a:avLst/>
          </a:prstGeom>
          <a:effectLst>
            <a:softEdge rad="12700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650" y="-26696"/>
            <a:ext cx="2419350" cy="1885950"/>
          </a:xfrm>
          <a:prstGeom prst="rect">
            <a:avLst/>
          </a:prstGeom>
          <a:effectLst>
            <a:softEdge rad="127000"/>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8999" y="4373853"/>
            <a:ext cx="3913575" cy="2484148"/>
          </a:xfrm>
          <a:prstGeom prst="rect">
            <a:avLst/>
          </a:prstGeom>
          <a:effectLst>
            <a:softEdge rad="127000"/>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9138" y="-1"/>
            <a:ext cx="4081942" cy="1700809"/>
          </a:xfrm>
          <a:prstGeom prst="rect">
            <a:avLst/>
          </a:prstGeom>
          <a:effectLst>
            <a:softEdge rad="127000"/>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2" y="0"/>
            <a:ext cx="2627320" cy="2457450"/>
          </a:xfrm>
          <a:prstGeom prst="rect">
            <a:avLst/>
          </a:prstGeom>
          <a:effectLst>
            <a:softEdge rad="127000"/>
          </a:effectLst>
        </p:spPr>
      </p:pic>
    </p:spTree>
    <p:extLst>
      <p:ext uri="{BB962C8B-B14F-4D97-AF65-F5344CB8AC3E}">
        <p14:creationId xmlns:p14="http://schemas.microsoft.com/office/powerpoint/2010/main" val="165648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Holy Land</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4044081" cy="5141470"/>
          </a:xfrm>
        </p:spPr>
      </p:pic>
      <p:sp>
        <p:nvSpPr>
          <p:cNvPr id="5" name="TextBox 4"/>
          <p:cNvSpPr txBox="1"/>
          <p:nvPr/>
        </p:nvSpPr>
        <p:spPr>
          <a:xfrm>
            <a:off x="5508104" y="2211747"/>
            <a:ext cx="3528392" cy="553998"/>
          </a:xfrm>
          <a:prstGeom prst="rect">
            <a:avLst/>
          </a:prstGeom>
          <a:noFill/>
        </p:spPr>
        <p:txBody>
          <a:bodyPr wrap="square" rtlCol="0">
            <a:spAutoFit/>
          </a:bodyPr>
          <a:lstStyle/>
          <a:p>
            <a:r>
              <a:rPr lang="en-GB" sz="3000" b="1" dirty="0" smtClean="0"/>
              <a:t>River Jordan</a:t>
            </a:r>
            <a:endParaRPr lang="en-GB" sz="3000" b="1" dirty="0"/>
          </a:p>
        </p:txBody>
      </p:sp>
      <p:cxnSp>
        <p:nvCxnSpPr>
          <p:cNvPr id="7" name="Straight Arrow Connector 6"/>
          <p:cNvCxnSpPr/>
          <p:nvPr/>
        </p:nvCxnSpPr>
        <p:spPr>
          <a:xfrm flipH="1">
            <a:off x="2555776" y="2470830"/>
            <a:ext cx="2952328" cy="136815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004048" y="4869160"/>
            <a:ext cx="3528392" cy="553998"/>
          </a:xfrm>
          <a:prstGeom prst="rect">
            <a:avLst/>
          </a:prstGeom>
          <a:noFill/>
        </p:spPr>
        <p:txBody>
          <a:bodyPr wrap="square" rtlCol="0">
            <a:spAutoFit/>
          </a:bodyPr>
          <a:lstStyle/>
          <a:p>
            <a:r>
              <a:rPr lang="en-GB" sz="3000" b="1" dirty="0" smtClean="0"/>
              <a:t>Dead Sea</a:t>
            </a:r>
            <a:endParaRPr lang="en-GB" sz="3000" b="1" dirty="0"/>
          </a:p>
        </p:txBody>
      </p:sp>
      <p:sp>
        <p:nvSpPr>
          <p:cNvPr id="10" name="TextBox 9"/>
          <p:cNvSpPr txBox="1"/>
          <p:nvPr/>
        </p:nvSpPr>
        <p:spPr>
          <a:xfrm>
            <a:off x="5495145" y="1657749"/>
            <a:ext cx="3528392" cy="553998"/>
          </a:xfrm>
          <a:prstGeom prst="rect">
            <a:avLst/>
          </a:prstGeom>
          <a:noFill/>
        </p:spPr>
        <p:txBody>
          <a:bodyPr wrap="square" rtlCol="0">
            <a:spAutoFit/>
          </a:bodyPr>
          <a:lstStyle/>
          <a:p>
            <a:r>
              <a:rPr lang="en-GB" sz="3000" b="1" dirty="0" smtClean="0"/>
              <a:t>Sea of Galilee</a:t>
            </a:r>
            <a:endParaRPr lang="en-GB" sz="3000" b="1" dirty="0"/>
          </a:p>
        </p:txBody>
      </p:sp>
      <p:sp>
        <p:nvSpPr>
          <p:cNvPr id="11" name="TextBox 10"/>
          <p:cNvSpPr txBox="1"/>
          <p:nvPr/>
        </p:nvSpPr>
        <p:spPr>
          <a:xfrm>
            <a:off x="5004048" y="3868784"/>
            <a:ext cx="3528392" cy="553998"/>
          </a:xfrm>
          <a:prstGeom prst="rect">
            <a:avLst/>
          </a:prstGeom>
          <a:noFill/>
        </p:spPr>
        <p:txBody>
          <a:bodyPr wrap="square" rtlCol="0">
            <a:spAutoFit/>
          </a:bodyPr>
          <a:lstStyle/>
          <a:p>
            <a:r>
              <a:rPr lang="en-GB" sz="3000" b="1" dirty="0" smtClean="0"/>
              <a:t>Jerusalem</a:t>
            </a:r>
            <a:endParaRPr lang="en-GB" sz="3000" b="1" dirty="0"/>
          </a:p>
        </p:txBody>
      </p:sp>
      <p:cxnSp>
        <p:nvCxnSpPr>
          <p:cNvPr id="12" name="Straight Arrow Connector 11"/>
          <p:cNvCxnSpPr/>
          <p:nvPr/>
        </p:nvCxnSpPr>
        <p:spPr>
          <a:xfrm flipH="1">
            <a:off x="2066798" y="4293096"/>
            <a:ext cx="2937250" cy="38236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H="1">
            <a:off x="2555776" y="5129694"/>
            <a:ext cx="2435448" cy="1646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a:off x="2699792" y="1934748"/>
            <a:ext cx="2817755" cy="6840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747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If John was here today from what would he be calling people to repent? </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660" r="26340"/>
          <a:stretch/>
        </p:blipFill>
        <p:spPr>
          <a:xfrm>
            <a:off x="899592" y="3544035"/>
            <a:ext cx="2520280" cy="2205245"/>
          </a:xfrm>
          <a:effectLst>
            <a:softEdge rad="63500"/>
          </a:effectLst>
        </p:spPr>
      </p:pic>
      <p:sp>
        <p:nvSpPr>
          <p:cNvPr id="5" name="Oval Callout 4"/>
          <p:cNvSpPr/>
          <p:nvPr/>
        </p:nvSpPr>
        <p:spPr>
          <a:xfrm>
            <a:off x="4427984" y="2348880"/>
            <a:ext cx="4320480" cy="3384376"/>
          </a:xfrm>
          <a:prstGeom prst="wedgeEllipseCallout">
            <a:avLst>
              <a:gd name="adj1" fmla="val -94068"/>
              <a:gd name="adj2" fmla="val 1165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31616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GB" sz="4800" dirty="0"/>
              <a:t>Can </a:t>
            </a:r>
            <a:r>
              <a:rPr lang="en-GB" sz="4800" dirty="0" smtClean="0"/>
              <a:t>you </a:t>
            </a:r>
            <a:r>
              <a:rPr lang="en-GB" sz="4800" dirty="0"/>
              <a:t>imagine people queuing up to be baptised in the local river?  Why?  Why not</a:t>
            </a:r>
            <a:r>
              <a:rPr lang="en-GB" sz="4800" dirty="0" smtClean="0"/>
              <a:t>?</a:t>
            </a:r>
          </a:p>
          <a:p>
            <a:pPr marL="0" indent="0" algn="ctr">
              <a:buNone/>
            </a:pPr>
            <a:r>
              <a:rPr lang="en-GB" sz="4800" dirty="0" smtClean="0"/>
              <a:t> </a:t>
            </a:r>
          </a:p>
          <a:p>
            <a:pPr marL="0" indent="0" algn="ctr">
              <a:buNone/>
            </a:pPr>
            <a:r>
              <a:rPr lang="en-GB" sz="4800" dirty="0" smtClean="0"/>
              <a:t>Do you </a:t>
            </a:r>
            <a:r>
              <a:rPr lang="en-GB" sz="4800" dirty="0"/>
              <a:t>know anyone who has been baptised in a river, lake or the sea?</a:t>
            </a:r>
          </a:p>
          <a:p>
            <a:endParaRPr lang="en-GB" dirty="0"/>
          </a:p>
        </p:txBody>
      </p:sp>
    </p:spTree>
    <p:extLst>
      <p:ext uri="{BB962C8B-B14F-4D97-AF65-F5344CB8AC3E}">
        <p14:creationId xmlns:p14="http://schemas.microsoft.com/office/powerpoint/2010/main" val="106964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Jesus’ Baptism</a:t>
            </a:r>
            <a:endParaRPr lang="en-GB" b="1" dirty="0"/>
          </a:p>
        </p:txBody>
      </p:sp>
      <p:pic>
        <p:nvPicPr>
          <p:cNvPr id="4" name="Gospel - Baptism of Christ - Mark 1-7-1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3636059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Third: Mary Mother of Jesus</a:t>
            </a:r>
            <a:r>
              <a:rPr lang="en-GB" dirty="0"/>
              <a:t/>
            </a:r>
            <a:br>
              <a:rPr lang="en-GB" dirty="0"/>
            </a:br>
            <a:endParaRPr lang="en-GB" dirty="0"/>
          </a:p>
        </p:txBody>
      </p:sp>
      <p:sp>
        <p:nvSpPr>
          <p:cNvPr id="3" name="Content Placeholder 2"/>
          <p:cNvSpPr>
            <a:spLocks noGrp="1"/>
          </p:cNvSpPr>
          <p:nvPr>
            <p:ph idx="1"/>
          </p:nvPr>
        </p:nvSpPr>
        <p:spPr>
          <a:xfrm>
            <a:off x="457200" y="980728"/>
            <a:ext cx="8229600" cy="5145435"/>
          </a:xfrm>
        </p:spPr>
        <p:txBody>
          <a:bodyPr>
            <a:normAutofit lnSpcReduction="10000"/>
          </a:bodyPr>
          <a:lstStyle/>
          <a:p>
            <a:r>
              <a:rPr lang="en-GB" dirty="0"/>
              <a:t>What do you know about Mary? </a:t>
            </a:r>
          </a:p>
          <a:p>
            <a:r>
              <a:rPr lang="en-GB" dirty="0"/>
              <a:t>When is she mentioned in the Bible?</a:t>
            </a:r>
          </a:p>
          <a:p>
            <a:r>
              <a:rPr lang="en-GB" dirty="0"/>
              <a:t>What did she do after Jesus was crucified?</a:t>
            </a:r>
          </a:p>
          <a:p>
            <a:r>
              <a:rPr lang="en-GB" dirty="0"/>
              <a:t>Mary was at the Ascension, what did she do next?</a:t>
            </a:r>
          </a:p>
          <a:p>
            <a:r>
              <a:rPr lang="en-GB" dirty="0"/>
              <a:t>What sort of person was she? What did she look like? </a:t>
            </a:r>
            <a:endParaRPr lang="en-GB" dirty="0" smtClean="0"/>
          </a:p>
          <a:p>
            <a:r>
              <a:rPr lang="en-GB" dirty="0" smtClean="0"/>
              <a:t>Why </a:t>
            </a:r>
            <a:r>
              <a:rPr lang="en-GB" dirty="0"/>
              <a:t>is Mary important</a:t>
            </a:r>
            <a:r>
              <a:rPr lang="en-GB" dirty="0" smtClean="0"/>
              <a:t>?</a:t>
            </a:r>
          </a:p>
          <a:p>
            <a:r>
              <a:rPr lang="en-GB" dirty="0"/>
              <a:t>What was the conversation between Mary and Gabriel? </a:t>
            </a:r>
          </a:p>
        </p:txBody>
      </p:sp>
    </p:spTree>
    <p:extLst>
      <p:ext uri="{BB962C8B-B14F-4D97-AF65-F5344CB8AC3E}">
        <p14:creationId xmlns:p14="http://schemas.microsoft.com/office/powerpoint/2010/main" val="328690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85" y="-1"/>
            <a:ext cx="3203848" cy="4988850"/>
          </a:xfrm>
          <a:prstGeom prst="rect">
            <a:avLst/>
          </a:prstGeom>
          <a:effectLst>
            <a:softEdge rad="6350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1122"/>
            <a:ext cx="1940081" cy="2566877"/>
          </a:xfrm>
          <a:prstGeom prst="rect">
            <a:avLst/>
          </a:prstGeom>
          <a:effectLst>
            <a:softEdge rad="6350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966" y="3579000"/>
            <a:ext cx="2578034" cy="3350136"/>
          </a:xfrm>
          <a:prstGeom prst="rect">
            <a:avLst/>
          </a:prstGeom>
          <a:effectLst>
            <a:softEdge rad="6350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358" y="-33258"/>
            <a:ext cx="3660853" cy="3612258"/>
          </a:xfrm>
          <a:prstGeom prst="rect">
            <a:avLst/>
          </a:prstGeom>
          <a:effectLst>
            <a:softEdge rad="6350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800" y="2317848"/>
            <a:ext cx="2918668" cy="4540151"/>
          </a:xfrm>
          <a:prstGeom prst="rect">
            <a:avLst/>
          </a:prstGeom>
          <a:effectLst>
            <a:softEdge rad="635000"/>
          </a:effectLst>
        </p:spPr>
      </p:pic>
    </p:spTree>
    <p:extLst>
      <p:ext uri="{BB962C8B-B14F-4D97-AF65-F5344CB8AC3E}">
        <p14:creationId xmlns:p14="http://schemas.microsoft.com/office/powerpoint/2010/main" val="6964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lnSpcReduction="10000"/>
          </a:bodyPr>
          <a:lstStyle/>
          <a:p>
            <a:pPr marL="0" indent="0" algn="ctr">
              <a:buNone/>
            </a:pPr>
            <a:r>
              <a:rPr lang="en-GB" sz="4800" dirty="0"/>
              <a:t>Imagine being Mary watching Jesus grow up. What do </a:t>
            </a:r>
            <a:r>
              <a:rPr lang="en-GB" sz="4800" dirty="0" smtClean="0"/>
              <a:t>you think </a:t>
            </a:r>
            <a:r>
              <a:rPr lang="en-GB" sz="4800" dirty="0"/>
              <a:t>she would remember most</a:t>
            </a:r>
            <a:r>
              <a:rPr lang="en-GB" sz="4800" dirty="0" smtClean="0"/>
              <a:t>?</a:t>
            </a:r>
          </a:p>
          <a:p>
            <a:pPr marL="0" indent="0" algn="ctr">
              <a:buNone/>
            </a:pPr>
            <a:endParaRPr lang="en-GB" sz="4800" dirty="0"/>
          </a:p>
          <a:p>
            <a:pPr marL="0" indent="0" algn="ctr">
              <a:buNone/>
            </a:pPr>
            <a:r>
              <a:rPr lang="en-GB" sz="4800" dirty="0"/>
              <a:t>Imagine being Mary hearing about Jesus’ teaching and miracles, how would she feel?</a:t>
            </a:r>
          </a:p>
          <a:p>
            <a:pPr marL="0" indent="0">
              <a:buNone/>
            </a:pPr>
            <a:endParaRPr lang="en-GB" dirty="0"/>
          </a:p>
        </p:txBody>
      </p:sp>
    </p:spTree>
    <p:extLst>
      <p:ext uri="{BB962C8B-B14F-4D97-AF65-F5344CB8AC3E}">
        <p14:creationId xmlns:p14="http://schemas.microsoft.com/office/powerpoint/2010/main" val="42400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Fourth: The People of God</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a:t>Who are the people of God</a:t>
            </a:r>
            <a:r>
              <a:rPr lang="en-GB" sz="4800" dirty="0" smtClean="0"/>
              <a:t>?</a:t>
            </a:r>
          </a:p>
          <a:p>
            <a:pPr marL="0" indent="0" algn="ctr">
              <a:buNone/>
            </a:pPr>
            <a:endParaRPr lang="en-GB" sz="4800" dirty="0" smtClean="0"/>
          </a:p>
          <a:p>
            <a:pPr marL="0" indent="0" algn="ctr">
              <a:buNone/>
            </a:pPr>
            <a:r>
              <a:rPr lang="en-GB" sz="4800" dirty="0"/>
              <a:t>What do they pray for in </a:t>
            </a:r>
            <a:r>
              <a:rPr lang="en-GB" sz="4800" dirty="0" smtClean="0"/>
              <a:t>Advent?</a:t>
            </a:r>
            <a:endParaRPr lang="en-GB" sz="4800" dirty="0"/>
          </a:p>
        </p:txBody>
      </p:sp>
    </p:spTree>
    <p:extLst>
      <p:ext uri="{BB962C8B-B14F-4D97-AF65-F5344CB8AC3E}">
        <p14:creationId xmlns:p14="http://schemas.microsoft.com/office/powerpoint/2010/main" val="92038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Advent Collect</a:t>
            </a:r>
            <a:endParaRPr lang="en-GB" b="1" dirty="0"/>
          </a:p>
        </p:txBody>
      </p:sp>
      <p:sp>
        <p:nvSpPr>
          <p:cNvPr id="3" name="Content Placeholder 2"/>
          <p:cNvSpPr>
            <a:spLocks noGrp="1"/>
          </p:cNvSpPr>
          <p:nvPr>
            <p:ph idx="1"/>
          </p:nvPr>
        </p:nvSpPr>
        <p:spPr>
          <a:xfrm>
            <a:off x="467544" y="980728"/>
            <a:ext cx="8229600" cy="4525963"/>
          </a:xfrm>
        </p:spPr>
        <p:txBody>
          <a:bodyPr>
            <a:noAutofit/>
          </a:bodyPr>
          <a:lstStyle/>
          <a:p>
            <a:pPr marL="0" indent="0">
              <a:buNone/>
            </a:pPr>
            <a:r>
              <a:rPr lang="en-GB" sz="2800" dirty="0"/>
              <a:t>Almighty God,</a:t>
            </a:r>
            <a:br>
              <a:rPr lang="en-GB" sz="2800" dirty="0"/>
            </a:br>
            <a:r>
              <a:rPr lang="en-GB" sz="2800" dirty="0"/>
              <a:t>give us grace to cast away the works of darkness</a:t>
            </a:r>
            <a:br>
              <a:rPr lang="en-GB" sz="2800" dirty="0"/>
            </a:br>
            <a:r>
              <a:rPr lang="en-GB" sz="2800" dirty="0"/>
              <a:t>and to put on the armour of light,</a:t>
            </a:r>
            <a:br>
              <a:rPr lang="en-GB" sz="2800" dirty="0"/>
            </a:br>
            <a:r>
              <a:rPr lang="en-GB" sz="2800" dirty="0"/>
              <a:t>now in the time of this mortal life,</a:t>
            </a:r>
            <a:br>
              <a:rPr lang="en-GB" sz="2800" dirty="0"/>
            </a:br>
            <a:r>
              <a:rPr lang="en-GB" sz="2800" dirty="0"/>
              <a:t>in which your Son Jesus Christ came to us in great humility;</a:t>
            </a:r>
            <a:br>
              <a:rPr lang="en-GB" sz="2800" dirty="0"/>
            </a:br>
            <a:r>
              <a:rPr lang="en-GB" sz="2800" dirty="0"/>
              <a:t>that on the last day,</a:t>
            </a:r>
            <a:br>
              <a:rPr lang="en-GB" sz="2800" dirty="0"/>
            </a:br>
            <a:r>
              <a:rPr lang="en-GB" sz="2800" dirty="0"/>
              <a:t>when he shall come again in his glorious </a:t>
            </a:r>
            <a:r>
              <a:rPr lang="en-GB" sz="2800" dirty="0" smtClean="0"/>
              <a:t>majesty</a:t>
            </a:r>
            <a:r>
              <a:rPr lang="en-GB" sz="2800" dirty="0"/>
              <a:t> to judge the living and the dead,</a:t>
            </a:r>
            <a:br>
              <a:rPr lang="en-GB" sz="2800" dirty="0"/>
            </a:br>
            <a:r>
              <a:rPr lang="en-GB" sz="2800" dirty="0"/>
              <a:t>we may rise to the life immortal;</a:t>
            </a:r>
            <a:br>
              <a:rPr lang="en-GB" sz="2800" dirty="0"/>
            </a:br>
            <a:r>
              <a:rPr lang="en-GB" sz="2800" dirty="0"/>
              <a:t>through him who is alive and reigns with you,</a:t>
            </a:r>
            <a:br>
              <a:rPr lang="en-GB" sz="2800" dirty="0"/>
            </a:br>
            <a:r>
              <a:rPr lang="en-GB" sz="2800" dirty="0"/>
              <a:t>in the unity of the Holy Spirit,</a:t>
            </a:r>
            <a:br>
              <a:rPr lang="en-GB" sz="2800" dirty="0"/>
            </a:br>
            <a:r>
              <a:rPr lang="en-GB" sz="2800" dirty="0"/>
              <a:t>one God, now and for ever</a:t>
            </a:r>
          </a:p>
        </p:txBody>
      </p:sp>
    </p:spTree>
    <p:extLst>
      <p:ext uri="{BB962C8B-B14F-4D97-AF65-F5344CB8AC3E}">
        <p14:creationId xmlns:p14="http://schemas.microsoft.com/office/powerpoint/2010/main" val="177503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Advent Collect</a:t>
            </a:r>
            <a:endParaRPr lang="en-GB" b="1" dirty="0"/>
          </a:p>
        </p:txBody>
      </p:sp>
      <p:sp>
        <p:nvSpPr>
          <p:cNvPr id="3" name="Content Placeholder 2"/>
          <p:cNvSpPr>
            <a:spLocks noGrp="1"/>
          </p:cNvSpPr>
          <p:nvPr>
            <p:ph idx="1"/>
          </p:nvPr>
        </p:nvSpPr>
        <p:spPr/>
        <p:txBody>
          <a:bodyPr/>
          <a:lstStyle/>
          <a:p>
            <a:pPr marL="0" indent="0">
              <a:buNone/>
            </a:pPr>
            <a:r>
              <a:rPr lang="en-GB" dirty="0"/>
              <a:t>Almighty God,</a:t>
            </a:r>
            <a:br>
              <a:rPr lang="en-GB" dirty="0"/>
            </a:br>
            <a:r>
              <a:rPr lang="en-GB" dirty="0"/>
              <a:t>as your kingdom dawns,</a:t>
            </a:r>
            <a:br>
              <a:rPr lang="en-GB" dirty="0"/>
            </a:br>
            <a:r>
              <a:rPr lang="en-GB" dirty="0"/>
              <a:t>turn us from the darkness of sin to the</a:t>
            </a:r>
            <a:br>
              <a:rPr lang="en-GB" dirty="0"/>
            </a:br>
            <a:r>
              <a:rPr lang="en-GB" dirty="0"/>
              <a:t>      light of holiness,</a:t>
            </a:r>
            <a:br>
              <a:rPr lang="en-GB" dirty="0"/>
            </a:br>
            <a:r>
              <a:rPr lang="en-GB" dirty="0"/>
              <a:t>that we may be ready to meet you</a:t>
            </a:r>
            <a:br>
              <a:rPr lang="en-GB" dirty="0"/>
            </a:br>
            <a:r>
              <a:rPr lang="en-GB" dirty="0"/>
              <a:t>in our Lord and Saviour, Jesus Christ</a:t>
            </a:r>
          </a:p>
        </p:txBody>
      </p:sp>
    </p:spTree>
    <p:extLst>
      <p:ext uri="{BB962C8B-B14F-4D97-AF65-F5344CB8AC3E}">
        <p14:creationId xmlns:p14="http://schemas.microsoft.com/office/powerpoint/2010/main" val="315880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alpha val="9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Advent?</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Advent is a time of preparation.</a:t>
            </a:r>
          </a:p>
          <a:p>
            <a:r>
              <a:rPr lang="en-GB" dirty="0"/>
              <a:t>What does that mean?</a:t>
            </a:r>
          </a:p>
          <a:p>
            <a:r>
              <a:rPr lang="en-GB" dirty="0"/>
              <a:t>Who are we as Christians preparing for?</a:t>
            </a:r>
          </a:p>
          <a:p>
            <a:r>
              <a:rPr lang="en-GB" dirty="0"/>
              <a:t>What are we preparing for?</a:t>
            </a:r>
          </a:p>
          <a:p>
            <a:r>
              <a:rPr lang="en-GB" dirty="0"/>
              <a:t>Why is preparation needed?</a:t>
            </a:r>
          </a:p>
          <a:p>
            <a:r>
              <a:rPr lang="en-GB" dirty="0"/>
              <a:t>How do we prepare for Christmas?</a:t>
            </a:r>
          </a:p>
          <a:p>
            <a:r>
              <a:rPr lang="en-GB" dirty="0"/>
              <a:t>How should we be preparing for the coming of </a:t>
            </a:r>
            <a:r>
              <a:rPr lang="en-GB" dirty="0" smtClean="0"/>
              <a:t>Christ?</a:t>
            </a:r>
          </a:p>
          <a:p>
            <a:r>
              <a:rPr lang="en-GB" dirty="0" smtClean="0"/>
              <a:t>Should </a:t>
            </a:r>
            <a:r>
              <a:rPr lang="en-GB" dirty="0"/>
              <a:t>this preparation only be taking place in Advent? </a:t>
            </a:r>
          </a:p>
          <a:p>
            <a:endParaRPr lang="en-GB" dirty="0"/>
          </a:p>
        </p:txBody>
      </p:sp>
    </p:spTree>
    <p:extLst>
      <p:ext uri="{BB962C8B-B14F-4D97-AF65-F5344CB8AC3E}">
        <p14:creationId xmlns:p14="http://schemas.microsoft.com/office/powerpoint/2010/main" val="331387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Advent Collect</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a:t>God our redeemer,</a:t>
            </a:r>
            <a:br>
              <a:rPr lang="en-GB" dirty="0"/>
            </a:br>
            <a:r>
              <a:rPr lang="en-GB" dirty="0"/>
              <a:t>who prepared the Blessed Virgin Mary</a:t>
            </a:r>
            <a:br>
              <a:rPr lang="en-GB" dirty="0"/>
            </a:br>
            <a:r>
              <a:rPr lang="en-GB" dirty="0"/>
              <a:t>to be the mother of your Son:</a:t>
            </a:r>
            <a:br>
              <a:rPr lang="en-GB" dirty="0"/>
            </a:br>
            <a:r>
              <a:rPr lang="en-GB" dirty="0"/>
              <a:t>grant that, as she looked for his coming as our saviour,</a:t>
            </a:r>
            <a:br>
              <a:rPr lang="en-GB" dirty="0"/>
            </a:br>
            <a:r>
              <a:rPr lang="en-GB" dirty="0"/>
              <a:t>so we may be ready to greet him</a:t>
            </a:r>
            <a:br>
              <a:rPr lang="en-GB" dirty="0"/>
            </a:br>
            <a:r>
              <a:rPr lang="en-GB" dirty="0"/>
              <a:t>when he comes again as our judge;</a:t>
            </a:r>
            <a:br>
              <a:rPr lang="en-GB" dirty="0"/>
            </a:br>
            <a:r>
              <a:rPr lang="en-GB" dirty="0"/>
              <a:t>who is alive and reigns with you,</a:t>
            </a:r>
            <a:br>
              <a:rPr lang="en-GB" dirty="0"/>
            </a:br>
            <a:r>
              <a:rPr lang="en-GB" dirty="0"/>
              <a:t>in the unity of the Holy Spirit,</a:t>
            </a:r>
            <a:br>
              <a:rPr lang="en-GB" dirty="0"/>
            </a:br>
            <a:r>
              <a:rPr lang="en-GB" dirty="0"/>
              <a:t>one God, now and for ever.</a:t>
            </a:r>
          </a:p>
        </p:txBody>
      </p:sp>
    </p:spTree>
    <p:extLst>
      <p:ext uri="{BB962C8B-B14F-4D97-AF65-F5344CB8AC3E}">
        <p14:creationId xmlns:p14="http://schemas.microsoft.com/office/powerpoint/2010/main" val="425894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76664"/>
          </a:xfrm>
        </p:spPr>
        <p:txBody>
          <a:bodyPr>
            <a:normAutofit fontScale="92500" lnSpcReduction="10000"/>
          </a:bodyPr>
          <a:lstStyle/>
          <a:p>
            <a:pPr marL="0" indent="0" algn="ctr">
              <a:buNone/>
            </a:pPr>
            <a:r>
              <a:rPr lang="en-GB" sz="4400" dirty="0"/>
              <a:t>Hopes for the future – what is hope?</a:t>
            </a:r>
          </a:p>
          <a:p>
            <a:pPr marL="0" indent="0" algn="ctr">
              <a:buNone/>
            </a:pPr>
            <a:r>
              <a:rPr lang="en-GB" sz="4400" dirty="0"/>
              <a:t>What does it mean to hope for something?</a:t>
            </a:r>
          </a:p>
          <a:p>
            <a:pPr marL="0" indent="0" algn="ctr">
              <a:buNone/>
            </a:pPr>
            <a:r>
              <a:rPr lang="en-GB" sz="4400" dirty="0" smtClean="0"/>
              <a:t>What </a:t>
            </a:r>
            <a:r>
              <a:rPr lang="en-GB" sz="4400" dirty="0"/>
              <a:t>do the people of God hope for</a:t>
            </a:r>
            <a:r>
              <a:rPr lang="en-GB" sz="4400" dirty="0" smtClean="0"/>
              <a:t>?</a:t>
            </a:r>
          </a:p>
          <a:p>
            <a:pPr marL="0" indent="0" algn="ctr">
              <a:buNone/>
            </a:pPr>
            <a:r>
              <a:rPr lang="en-GB" sz="4400" dirty="0"/>
              <a:t>What do the children hope for?</a:t>
            </a:r>
          </a:p>
          <a:p>
            <a:pPr marL="0" indent="0" algn="ctr">
              <a:buNone/>
            </a:pPr>
            <a:r>
              <a:rPr lang="en-GB" sz="4400" dirty="0"/>
              <a:t>What are their dreams for the future? Why?</a:t>
            </a:r>
          </a:p>
          <a:p>
            <a:pPr marL="0" indent="0" algn="ctr">
              <a:buNone/>
            </a:pPr>
            <a:r>
              <a:rPr lang="en-GB" sz="4400" dirty="0"/>
              <a:t>What are appropriate hopes and dreams?</a:t>
            </a:r>
          </a:p>
          <a:p>
            <a:pPr marL="0" indent="0">
              <a:buNone/>
            </a:pPr>
            <a:endParaRPr lang="en-GB" dirty="0"/>
          </a:p>
        </p:txBody>
      </p:sp>
    </p:spTree>
    <p:extLst>
      <p:ext uri="{BB962C8B-B14F-4D97-AF65-F5344CB8AC3E}">
        <p14:creationId xmlns:p14="http://schemas.microsoft.com/office/powerpoint/2010/main" val="423064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ctr">
              <a:buNone/>
            </a:pPr>
            <a:endParaRPr lang="en-GB" sz="4400" dirty="0" smtClean="0"/>
          </a:p>
          <a:p>
            <a:pPr marL="0" indent="0" algn="ctr">
              <a:buNone/>
            </a:pPr>
            <a:r>
              <a:rPr lang="en-GB" sz="4400" dirty="0" smtClean="0"/>
              <a:t>What </a:t>
            </a:r>
            <a:r>
              <a:rPr lang="en-GB" sz="4400" dirty="0"/>
              <a:t>about the hopes and wishes God has for his people?  </a:t>
            </a:r>
            <a:endParaRPr lang="en-GB" sz="4400" dirty="0" smtClean="0"/>
          </a:p>
          <a:p>
            <a:pPr marL="0" indent="0" algn="ctr">
              <a:buNone/>
            </a:pPr>
            <a:endParaRPr lang="en-GB" sz="4400" dirty="0"/>
          </a:p>
          <a:p>
            <a:pPr marL="0" indent="0" algn="ctr">
              <a:buNone/>
            </a:pPr>
            <a:r>
              <a:rPr lang="en-GB" sz="4400" dirty="0" smtClean="0"/>
              <a:t>What </a:t>
            </a:r>
            <a:r>
              <a:rPr lang="en-GB" sz="4400" dirty="0"/>
              <a:t>might they be?   </a:t>
            </a:r>
          </a:p>
          <a:p>
            <a:endParaRPr lang="en-GB" dirty="0"/>
          </a:p>
        </p:txBody>
      </p:sp>
    </p:spTree>
    <p:extLst>
      <p:ext uri="{BB962C8B-B14F-4D97-AF65-F5344CB8AC3E}">
        <p14:creationId xmlns:p14="http://schemas.microsoft.com/office/powerpoint/2010/main" val="416858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800" dirty="0"/>
              <a:t>Advent is a time to reflect on who we are and what God has planned for our lives.</a:t>
            </a:r>
          </a:p>
          <a:p>
            <a:endParaRPr lang="en-GB" dirty="0"/>
          </a:p>
        </p:txBody>
      </p:sp>
    </p:spTree>
    <p:extLst>
      <p:ext uri="{BB962C8B-B14F-4D97-AF65-F5344CB8AC3E}">
        <p14:creationId xmlns:p14="http://schemas.microsoft.com/office/powerpoint/2010/main" val="142526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lgn="ctr">
              <a:buNone/>
            </a:pPr>
            <a:endParaRPr lang="en-GB" sz="4400" dirty="0" smtClean="0"/>
          </a:p>
          <a:p>
            <a:pPr marL="0" indent="0" algn="ctr">
              <a:buNone/>
            </a:pPr>
            <a:r>
              <a:rPr lang="en-GB" sz="4400" dirty="0" smtClean="0"/>
              <a:t>Design </a:t>
            </a:r>
            <a:r>
              <a:rPr lang="en-GB" sz="4400" dirty="0"/>
              <a:t>an advent calendar that reflects the true meaning of Christmas and the themes of the season of </a:t>
            </a:r>
            <a:r>
              <a:rPr lang="en-GB" sz="4400" dirty="0" smtClean="0"/>
              <a:t>Advent.</a:t>
            </a:r>
            <a:endParaRPr lang="en-GB" sz="4400" dirty="0"/>
          </a:p>
        </p:txBody>
      </p:sp>
    </p:spTree>
    <p:extLst>
      <p:ext uri="{BB962C8B-B14F-4D97-AF65-F5344CB8AC3E}">
        <p14:creationId xmlns:p14="http://schemas.microsoft.com/office/powerpoint/2010/main" val="326260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Advent Wreath</a:t>
            </a:r>
            <a:endParaRPr lang="en-GB" b="1" dirty="0"/>
          </a:p>
        </p:txBody>
      </p:sp>
      <p:sp>
        <p:nvSpPr>
          <p:cNvPr id="3" name="Content Placeholder 2"/>
          <p:cNvSpPr>
            <a:spLocks noGrp="1"/>
          </p:cNvSpPr>
          <p:nvPr>
            <p:ph idx="1"/>
          </p:nvPr>
        </p:nvSpPr>
        <p:spPr>
          <a:xfrm>
            <a:off x="251520" y="1600200"/>
            <a:ext cx="8435280" cy="4525963"/>
          </a:xfrm>
        </p:spPr>
        <p:txBody>
          <a:bodyPr/>
          <a:lstStyle/>
          <a:p>
            <a:pPr marL="514350" indent="-514350">
              <a:buAutoNum type="arabicPeriod"/>
            </a:pPr>
            <a:r>
              <a:rPr lang="en-GB" sz="2800" b="1" i="1" dirty="0" smtClean="0"/>
              <a:t>The Candle of Peace- </a:t>
            </a:r>
            <a:endParaRPr lang="en-GB" sz="2800" b="1" i="1" dirty="0" smtClean="0"/>
          </a:p>
          <a:p>
            <a:pPr marL="0" indent="0">
              <a:buNone/>
            </a:pPr>
            <a:r>
              <a:rPr lang="en-GB" sz="2800" b="1" i="1" dirty="0" smtClean="0"/>
              <a:t>The </a:t>
            </a:r>
            <a:r>
              <a:rPr lang="en-GB" sz="2800" b="1" i="1" dirty="0"/>
              <a:t>O</a:t>
            </a:r>
            <a:r>
              <a:rPr lang="en-GB" sz="2800" b="1" i="1" dirty="0" smtClean="0"/>
              <a:t>ld </a:t>
            </a:r>
            <a:r>
              <a:rPr lang="en-GB" sz="2800" b="1" i="1" dirty="0"/>
              <a:t>T</a:t>
            </a:r>
            <a:r>
              <a:rPr lang="en-GB" sz="2800" b="1" i="1" dirty="0" smtClean="0"/>
              <a:t>estament Prophets </a:t>
            </a:r>
            <a:endParaRPr lang="en-GB" sz="2800" b="1" i="1" dirty="0" smtClean="0"/>
          </a:p>
          <a:p>
            <a:pPr marL="0" indent="0">
              <a:buNone/>
            </a:pPr>
            <a:r>
              <a:rPr lang="en-GB" sz="2800" dirty="0" smtClean="0"/>
              <a:t>Peace </a:t>
            </a:r>
            <a:r>
              <a:rPr lang="en-GB" sz="2800" dirty="0" smtClean="0"/>
              <a:t>is like a light shining in a dark place. As we look at the candle we celebrate the peace we find in Jesus Christ.</a:t>
            </a:r>
          </a:p>
          <a:p>
            <a:pPr marL="0" indent="0">
              <a:buNone/>
            </a:pPr>
            <a:endParaRPr lang="en-GB" sz="2800" dirty="0" smtClean="0"/>
          </a:p>
          <a:p>
            <a:pPr marL="0" indent="0">
              <a:buNone/>
            </a:pPr>
            <a:r>
              <a:rPr lang="en-GB" sz="2800" b="1" i="1" dirty="0" smtClean="0"/>
              <a:t>2. The </a:t>
            </a:r>
            <a:r>
              <a:rPr lang="en-GB" sz="2800" b="1" i="1" dirty="0"/>
              <a:t>Candle of Love- John the Baptist</a:t>
            </a:r>
          </a:p>
          <a:p>
            <a:pPr marL="0" indent="0">
              <a:buNone/>
            </a:pPr>
            <a:r>
              <a:rPr lang="en-GB" sz="2800" dirty="0"/>
              <a:t>Love is like a light shining in a dark place. As we look at this candle we celebrate the love we have in Jesus Christ.</a:t>
            </a:r>
          </a:p>
          <a:p>
            <a:pPr marL="514350" indent="-514350">
              <a:buAutoNum type="arabicPeriod"/>
            </a:pPr>
            <a:endParaRPr lang="en-GB" sz="2800"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0033"/>
            <a:ext cx="2592288" cy="2385541"/>
          </a:xfrm>
          <a:prstGeom prst="rect">
            <a:avLst/>
          </a:prstGeom>
          <a:effectLst>
            <a:softEdge rad="127000"/>
          </a:effectLst>
        </p:spPr>
      </p:pic>
    </p:spTree>
    <p:extLst>
      <p:ext uri="{BB962C8B-B14F-4D97-AF65-F5344CB8AC3E}">
        <p14:creationId xmlns:p14="http://schemas.microsoft.com/office/powerpoint/2010/main" val="88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15957"/>
            <a:ext cx="8229600" cy="6109387"/>
          </a:xfrm>
        </p:spPr>
        <p:txBody>
          <a:bodyPr>
            <a:normAutofit fontScale="92500" lnSpcReduction="10000"/>
          </a:bodyPr>
          <a:lstStyle/>
          <a:p>
            <a:pPr marL="0" indent="0">
              <a:buNone/>
            </a:pPr>
            <a:r>
              <a:rPr lang="en-GB" dirty="0" smtClean="0"/>
              <a:t>3</a:t>
            </a:r>
            <a:r>
              <a:rPr lang="en-GB" sz="3000" dirty="0" smtClean="0"/>
              <a:t>. </a:t>
            </a:r>
            <a:r>
              <a:rPr lang="en-GB" sz="3000" b="1" i="1" dirty="0" smtClean="0"/>
              <a:t>The Candle of Joy- Mary the Mother of Jesus</a:t>
            </a:r>
          </a:p>
          <a:p>
            <a:pPr marL="0" indent="0">
              <a:buNone/>
            </a:pPr>
            <a:r>
              <a:rPr lang="en-GB" sz="3000" dirty="0" smtClean="0"/>
              <a:t>Joy is like a light shining in a dark place. As we look at this candle we celebrate the joy we find in Jesus Christ.</a:t>
            </a:r>
            <a:r>
              <a:rPr lang="en-GB" sz="3000" b="1" i="1" dirty="0"/>
              <a:t> </a:t>
            </a:r>
            <a:endParaRPr lang="en-GB" sz="3000" b="1" i="1" dirty="0" smtClean="0"/>
          </a:p>
          <a:p>
            <a:pPr marL="0" indent="0">
              <a:buNone/>
            </a:pPr>
            <a:endParaRPr lang="en-GB" sz="3000" b="1" i="1" dirty="0"/>
          </a:p>
          <a:p>
            <a:pPr marL="0" indent="0">
              <a:buNone/>
            </a:pPr>
            <a:r>
              <a:rPr lang="en-GB" sz="3000" b="1" i="1" dirty="0" smtClean="0"/>
              <a:t>4.The </a:t>
            </a:r>
            <a:r>
              <a:rPr lang="en-GB" sz="3000" b="1" i="1" dirty="0"/>
              <a:t>Candle of Hope- God’s People</a:t>
            </a:r>
          </a:p>
          <a:p>
            <a:pPr marL="0" indent="0">
              <a:buNone/>
            </a:pPr>
            <a:r>
              <a:rPr lang="en-GB" sz="3000" dirty="0"/>
              <a:t>This candle his a light shining in a dark </a:t>
            </a:r>
          </a:p>
          <a:p>
            <a:pPr marL="0" indent="0">
              <a:buNone/>
            </a:pPr>
            <a:r>
              <a:rPr lang="en-GB" sz="3000" dirty="0"/>
              <a:t>place. As we look at the candle we celebrate the hope we have in Jesus Christ.</a:t>
            </a:r>
          </a:p>
          <a:p>
            <a:pPr marL="0" indent="0">
              <a:buNone/>
            </a:pPr>
            <a:endParaRPr lang="en-GB" sz="3000" dirty="0" smtClean="0"/>
          </a:p>
          <a:p>
            <a:pPr marL="0" indent="0">
              <a:buNone/>
            </a:pPr>
            <a:r>
              <a:rPr lang="en-GB" sz="3000" dirty="0" smtClean="0"/>
              <a:t>5. </a:t>
            </a:r>
            <a:r>
              <a:rPr lang="en-GB" sz="3000" b="1" i="1" dirty="0" smtClean="0"/>
              <a:t>The final candle </a:t>
            </a:r>
            <a:r>
              <a:rPr lang="en-GB" sz="3000" dirty="0" smtClean="0"/>
              <a:t>represents the </a:t>
            </a:r>
            <a:r>
              <a:rPr lang="en-GB" sz="3000" b="1" i="1" dirty="0" smtClean="0"/>
              <a:t>birth of Jesus Christ</a:t>
            </a:r>
            <a:r>
              <a:rPr lang="en-GB" sz="3000" dirty="0" smtClean="0"/>
              <a:t>. The flame of this candle reminds us that He is the light of the world and that if we follow Him, we will never walk in darkness, but will have the true light of life. </a:t>
            </a:r>
          </a:p>
        </p:txBody>
      </p:sp>
    </p:spTree>
    <p:extLst>
      <p:ext uri="{BB962C8B-B14F-4D97-AF65-F5344CB8AC3E}">
        <p14:creationId xmlns:p14="http://schemas.microsoft.com/office/powerpoint/2010/main" val="41026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472608"/>
          </a:xfrm>
        </p:spPr>
        <p:txBody>
          <a:bodyPr>
            <a:normAutofit/>
          </a:bodyPr>
          <a:lstStyle/>
          <a:p>
            <a:pPr marL="0" indent="0">
              <a:buNone/>
            </a:pPr>
            <a:r>
              <a:rPr lang="en-GB" dirty="0">
                <a:solidFill>
                  <a:schemeClr val="bg1"/>
                </a:solidFill>
              </a:rPr>
              <a:t>Imagine that the Church is full. It is midnight, it is dark and the only light is coming from the Advent candles.  The central candle is lit.  How does this moment remind people of the true meaning of Christmas?</a:t>
            </a:r>
          </a:p>
          <a:p>
            <a:pPr marL="0" indent="0">
              <a:buNone/>
            </a:pPr>
            <a:r>
              <a:rPr lang="en-GB" dirty="0">
                <a:solidFill>
                  <a:schemeClr val="bg1"/>
                </a:solidFill>
              </a:rPr>
              <a:t>How do the people feel?</a:t>
            </a:r>
          </a:p>
          <a:p>
            <a:pPr marL="0" indent="0">
              <a:buNone/>
            </a:pPr>
            <a:r>
              <a:rPr lang="en-GB" dirty="0">
                <a:solidFill>
                  <a:schemeClr val="bg1"/>
                </a:solidFill>
              </a:rPr>
              <a:t>Is it silent or do they say something to each other?</a:t>
            </a:r>
          </a:p>
          <a:p>
            <a:pPr marL="0" indent="0">
              <a:buNone/>
            </a:pPr>
            <a:r>
              <a:rPr lang="en-GB" dirty="0">
                <a:solidFill>
                  <a:schemeClr val="bg1"/>
                </a:solidFill>
              </a:rPr>
              <a:t>What might they sing?</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616" y="4077072"/>
            <a:ext cx="3456384" cy="2300066"/>
          </a:xfrm>
          <a:prstGeom prst="rect">
            <a:avLst/>
          </a:prstGeom>
          <a:effectLst>
            <a:softEdge rad="127000"/>
          </a:effectLst>
        </p:spPr>
      </p:pic>
    </p:spTree>
    <p:extLst>
      <p:ext uri="{BB962C8B-B14F-4D97-AF65-F5344CB8AC3E}">
        <p14:creationId xmlns:p14="http://schemas.microsoft.com/office/powerpoint/2010/main" val="4178621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First: The Prophets</a:t>
            </a:r>
            <a:r>
              <a:rPr lang="en-GB" dirty="0"/>
              <a:t/>
            </a:r>
            <a:br>
              <a:rPr lang="en-GB" dirty="0"/>
            </a:br>
            <a:endParaRPr lang="en-GB" dirty="0"/>
          </a:p>
        </p:txBody>
      </p:sp>
      <p:sp>
        <p:nvSpPr>
          <p:cNvPr id="3" name="Content Placeholder 2"/>
          <p:cNvSpPr>
            <a:spLocks noGrp="1"/>
          </p:cNvSpPr>
          <p:nvPr>
            <p:ph idx="1"/>
          </p:nvPr>
        </p:nvSpPr>
        <p:spPr/>
        <p:txBody>
          <a:bodyPr/>
          <a:lstStyle/>
          <a:p>
            <a:pPr marL="0" indent="0" algn="ctr">
              <a:buNone/>
            </a:pPr>
            <a:r>
              <a:rPr lang="en-GB" dirty="0"/>
              <a:t>Who were they? </a:t>
            </a:r>
            <a:endParaRPr lang="en-GB" dirty="0" smtClean="0"/>
          </a:p>
          <a:p>
            <a:pPr marL="0" indent="0" algn="ctr">
              <a:buNone/>
            </a:pPr>
            <a:r>
              <a:rPr lang="en-GB" dirty="0" smtClean="0"/>
              <a:t>What </a:t>
            </a:r>
            <a:r>
              <a:rPr lang="en-GB" dirty="0"/>
              <a:t>did they do</a:t>
            </a:r>
            <a:r>
              <a:rPr lang="en-GB" dirty="0" smtClean="0"/>
              <a:t>?</a:t>
            </a:r>
          </a:p>
          <a:p>
            <a:pPr marL="0" indent="0" algn="ctr">
              <a:buNone/>
            </a:pPr>
            <a:endParaRPr lang="en-GB" dirty="0" smtClean="0"/>
          </a:p>
          <a:p>
            <a:pPr marL="0" indent="0" algn="ctr">
              <a:buNone/>
            </a:pPr>
            <a:r>
              <a:rPr lang="en-GB" dirty="0" smtClean="0"/>
              <a:t>Read the chapters/verses given. How do these prophecies relate to Christmas and Jesus?</a:t>
            </a:r>
          </a:p>
          <a:p>
            <a:pPr marL="0" indent="0" algn="ctr">
              <a:buNone/>
            </a:pPr>
            <a:r>
              <a:rPr lang="en-GB" dirty="0" smtClean="0"/>
              <a:t>How did Jesus fulfil these prophecies?</a:t>
            </a:r>
            <a:endParaRPr lang="en-GB" dirty="0"/>
          </a:p>
        </p:txBody>
      </p:sp>
    </p:spTree>
    <p:extLst>
      <p:ext uri="{BB962C8B-B14F-4D97-AF65-F5344CB8AC3E}">
        <p14:creationId xmlns:p14="http://schemas.microsoft.com/office/powerpoint/2010/main" val="363381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Second: John the Baptist</a:t>
            </a:r>
            <a:endParaRPr lang="en-GB" dirty="0"/>
          </a:p>
        </p:txBody>
      </p:sp>
      <p:sp>
        <p:nvSpPr>
          <p:cNvPr id="3" name="Content Placeholder 2"/>
          <p:cNvSpPr>
            <a:spLocks noGrp="1"/>
          </p:cNvSpPr>
          <p:nvPr>
            <p:ph idx="1"/>
          </p:nvPr>
        </p:nvSpPr>
        <p:spPr/>
        <p:txBody>
          <a:bodyPr/>
          <a:lstStyle/>
          <a:p>
            <a:r>
              <a:rPr lang="en-GB" dirty="0"/>
              <a:t>What is his story? Luke Chapters 2 and 3, Mark Chapter 1 </a:t>
            </a:r>
          </a:p>
          <a:p>
            <a:r>
              <a:rPr lang="en-GB" dirty="0"/>
              <a:t>Who was John?</a:t>
            </a:r>
          </a:p>
          <a:p>
            <a:r>
              <a:rPr lang="en-GB" dirty="0"/>
              <a:t>What did he look like?</a:t>
            </a:r>
          </a:p>
          <a:p>
            <a:r>
              <a:rPr lang="en-GB" dirty="0"/>
              <a:t>What did he do?</a:t>
            </a:r>
          </a:p>
        </p:txBody>
      </p:sp>
    </p:spTree>
    <p:extLst>
      <p:ext uri="{BB962C8B-B14F-4D97-AF65-F5344CB8AC3E}">
        <p14:creationId xmlns:p14="http://schemas.microsoft.com/office/powerpoint/2010/main" val="73922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6" y="3945071"/>
            <a:ext cx="5361524" cy="3002453"/>
          </a:xfrm>
          <a:prstGeom prst="rect">
            <a:avLst/>
          </a:prstGeom>
          <a:effectLst>
            <a:softEdge rad="63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9" y="2852936"/>
            <a:ext cx="3756137" cy="3984158"/>
          </a:xfrm>
          <a:prstGeom prst="rect">
            <a:avLst/>
          </a:prstGeom>
          <a:effectLst>
            <a:softEdge rad="63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350" y="0"/>
            <a:ext cx="3451938" cy="3945072"/>
          </a:xfrm>
          <a:prstGeom prst="rect">
            <a:avLst/>
          </a:prstGeom>
          <a:effectLst>
            <a:softEdge rad="63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808817" cy="2852936"/>
          </a:xfrm>
          <a:prstGeom prst="rect">
            <a:avLst/>
          </a:prstGeom>
          <a:effectLst>
            <a:softEdge rad="63500"/>
          </a:effectLst>
        </p:spPr>
      </p:pic>
      <p:sp>
        <p:nvSpPr>
          <p:cNvPr id="6" name="TextBox 5"/>
          <p:cNvSpPr txBox="1"/>
          <p:nvPr/>
        </p:nvSpPr>
        <p:spPr>
          <a:xfrm>
            <a:off x="7164288" y="729278"/>
            <a:ext cx="1872208" cy="2123658"/>
          </a:xfrm>
          <a:prstGeom prst="rect">
            <a:avLst/>
          </a:prstGeom>
          <a:noFill/>
        </p:spPr>
        <p:txBody>
          <a:bodyPr wrap="square" rtlCol="0">
            <a:spAutoFit/>
          </a:bodyPr>
          <a:lstStyle/>
          <a:p>
            <a:pPr algn="ctr"/>
            <a:r>
              <a:rPr lang="en-GB" sz="4400" b="1" dirty="0" smtClean="0"/>
              <a:t>John the Baptist</a:t>
            </a:r>
            <a:endParaRPr lang="en-GB" sz="4400" b="1" dirty="0"/>
          </a:p>
        </p:txBody>
      </p:sp>
    </p:spTree>
    <p:extLst>
      <p:ext uri="{BB962C8B-B14F-4D97-AF65-F5344CB8AC3E}">
        <p14:creationId xmlns:p14="http://schemas.microsoft.com/office/powerpoint/2010/main" val="166854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ctr">
              <a:buNone/>
            </a:pPr>
            <a:endParaRPr lang="en-GB" dirty="0" smtClean="0"/>
          </a:p>
          <a:p>
            <a:pPr marL="0" indent="0" algn="ctr">
              <a:buNone/>
            </a:pPr>
            <a:r>
              <a:rPr lang="en-GB" sz="4800" dirty="0" smtClean="0"/>
              <a:t>How </a:t>
            </a:r>
            <a:r>
              <a:rPr lang="en-GB" sz="4800" dirty="0"/>
              <a:t>do we prepare for the arrival of someone special</a:t>
            </a:r>
            <a:r>
              <a:rPr lang="en-GB" sz="4800" dirty="0" smtClean="0"/>
              <a:t>?</a:t>
            </a:r>
          </a:p>
          <a:p>
            <a:pPr marL="0" indent="0" algn="ctr">
              <a:buNone/>
            </a:pPr>
            <a:endParaRPr lang="en-GB" sz="4800" dirty="0"/>
          </a:p>
          <a:p>
            <a:pPr marL="0" indent="0" algn="ctr">
              <a:buNone/>
            </a:pPr>
            <a:r>
              <a:rPr lang="en-GB" sz="4800" dirty="0"/>
              <a:t>Who heralds the way of someone special today?</a:t>
            </a:r>
          </a:p>
          <a:p>
            <a:endParaRPr lang="en-GB" dirty="0"/>
          </a:p>
        </p:txBody>
      </p:sp>
    </p:spTree>
    <p:extLst>
      <p:ext uri="{BB962C8B-B14F-4D97-AF65-F5344CB8AC3E}">
        <p14:creationId xmlns:p14="http://schemas.microsoft.com/office/powerpoint/2010/main" val="257628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889</Words>
  <Application>Microsoft Office PowerPoint</Application>
  <PresentationFormat>On-screen Show (4:3)</PresentationFormat>
  <Paragraphs>116</Paragraphs>
  <Slides>24</Slides>
  <Notes>13</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Advent</vt:lpstr>
      <vt:lpstr>What is Advent?</vt:lpstr>
      <vt:lpstr>Advent Wreath</vt:lpstr>
      <vt:lpstr>PowerPoint Presentation</vt:lpstr>
      <vt:lpstr>PowerPoint Presentation</vt:lpstr>
      <vt:lpstr>First: The Prophets </vt:lpstr>
      <vt:lpstr>Second: John the Baptist</vt:lpstr>
      <vt:lpstr>PowerPoint Presentation</vt:lpstr>
      <vt:lpstr>PowerPoint Presentation</vt:lpstr>
      <vt:lpstr>The Holy Land</vt:lpstr>
      <vt:lpstr>If John was here today from what would he be calling people to repent? </vt:lpstr>
      <vt:lpstr>PowerPoint Presentation</vt:lpstr>
      <vt:lpstr>Jesus’ Baptism</vt:lpstr>
      <vt:lpstr>Third: Mary Mother of Jesus </vt:lpstr>
      <vt:lpstr>PowerPoint Presentation</vt:lpstr>
      <vt:lpstr>PowerPoint Presentation</vt:lpstr>
      <vt:lpstr>Fourth: The People of God </vt:lpstr>
      <vt:lpstr>Advent Collect</vt:lpstr>
      <vt:lpstr>Advent Collect</vt:lpstr>
      <vt:lpstr>Advent Collect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clarkh</dc:creator>
  <cp:lastModifiedBy>clarkh</cp:lastModifiedBy>
  <cp:revision>33</cp:revision>
  <dcterms:created xsi:type="dcterms:W3CDTF">2014-11-23T16:18:10Z</dcterms:created>
  <dcterms:modified xsi:type="dcterms:W3CDTF">2014-11-23T17:40:29Z</dcterms:modified>
</cp:coreProperties>
</file>